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46" r:id="rId2"/>
    <p:sldId id="350" r:id="rId3"/>
    <p:sldId id="377" r:id="rId4"/>
    <p:sldId id="343" r:id="rId5"/>
    <p:sldId id="351" r:id="rId6"/>
    <p:sldId id="352" r:id="rId7"/>
    <p:sldId id="353" r:id="rId8"/>
    <p:sldId id="360" r:id="rId9"/>
    <p:sldId id="357" r:id="rId10"/>
    <p:sldId id="356" r:id="rId11"/>
    <p:sldId id="355" r:id="rId12"/>
    <p:sldId id="375" r:id="rId1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öbel, Thoma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FF00"/>
    <a:srgbClr val="FFCC00"/>
    <a:srgbClr val="DFDDDD"/>
    <a:srgbClr val="B9C0C0"/>
    <a:srgbClr val="BEC0C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 autoAdjust="0"/>
    <p:restoredTop sz="87984" autoAdjust="0"/>
  </p:normalViewPr>
  <p:slideViewPr>
    <p:cSldViewPr snapToGrid="0" snapToObjects="1">
      <p:cViewPr varScale="1">
        <p:scale>
          <a:sx n="115" d="100"/>
          <a:sy n="115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12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C8A7863-2A61-4038-92A9-79CD83D151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6FCF304-5A59-41A9-9F83-226BA65EFA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4AC00B-CA12-4064-9C64-39757870FD51}" type="datetimeFigureOut">
              <a:rPr lang="de-DE" altLang="de-DE"/>
              <a:pPr>
                <a:defRPr/>
              </a:pPr>
              <a:t>09.12.2022</a:t>
            </a:fld>
            <a:endParaRPr lang="de-DE" altLang="de-DE" dirty="0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64B645DF-C524-472B-A3E0-7147ACE99B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4342F854-522E-4DC1-9543-D28728466D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fld id="{CD92879C-9647-4989-8388-98F011F3CBC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DAB666-42B0-4AEF-9091-AE27BFB39A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FD6DC49-2A9B-4A67-A551-4768E33906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5E760F9-AAD9-434D-A2EC-F45EE25415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26851CD-5B5F-4317-99CD-764F9AA9C5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E687246-0CAC-473E-9072-25B006FCF0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03D4D21-1D47-4104-961C-88F1ED076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 b="0"/>
            </a:lvl1pPr>
          </a:lstStyle>
          <a:p>
            <a:pPr>
              <a:defRPr/>
            </a:pPr>
            <a:fld id="{18DF7AB3-F7A1-4293-88F1-3381F38CACB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Notizen Notizen</a:t>
            </a:r>
          </a:p>
          <a:p>
            <a:endParaRPr lang="de-DE" dirty="0"/>
          </a:p>
          <a:p>
            <a:r>
              <a:rPr lang="de-DE" dirty="0"/>
              <a:t>Notizen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Ort,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8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11" y="404664"/>
            <a:ext cx="4651063" cy="8689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99" b="1">
                <a:solidFill>
                  <a:schemeClr val="bg1"/>
                </a:solidFill>
                <a:latin typeface="Univer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183994" cy="5301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99">
                <a:latin typeface="Univers" pitchFamily="34" charset="0"/>
              </a:defRPr>
            </a:lvl1pPr>
            <a:lvl2pPr>
              <a:defRPr sz="1800">
                <a:latin typeface="Univers" pitchFamily="34" charset="0"/>
              </a:defRPr>
            </a:lvl2pPr>
            <a:lvl3pPr>
              <a:defRPr sz="1500">
                <a:latin typeface="Univers" pitchFamily="34" charset="0"/>
              </a:defRPr>
            </a:lvl3pPr>
            <a:lvl4pPr>
              <a:defRPr sz="1350">
                <a:latin typeface="Univers" pitchFamily="34" charset="0"/>
              </a:defRPr>
            </a:lvl4pPr>
            <a:lvl5pPr>
              <a:defRPr sz="1350">
                <a:latin typeface="Univer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83994" y="1556792"/>
            <a:ext cx="2672220" cy="5301208"/>
          </a:xfrm>
          <a:prstGeom prst="rect">
            <a:avLst/>
          </a:prstGeom>
          <a:solidFill>
            <a:srgbClr val="FFCC66"/>
          </a:solidFill>
        </p:spPr>
        <p:txBody>
          <a:bodyPr>
            <a:normAutofit/>
          </a:bodyPr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97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6856215" cy="5301208"/>
          </a:xfrm>
          <a:prstGeom prst="rect">
            <a:avLst/>
          </a:prstGeom>
          <a:solidFill>
            <a:srgbClr val="FFCC66"/>
          </a:solidFill>
        </p:spPr>
        <p:txBody>
          <a:bodyPr/>
          <a:lstStyle>
            <a:lvl1pPr marL="0" indent="0">
              <a:buNone/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83994" y="1556792"/>
            <a:ext cx="2672220" cy="530120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42811" y="404664"/>
            <a:ext cx="4651063" cy="8689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99" b="1">
                <a:solidFill>
                  <a:schemeClr val="bg1"/>
                </a:solidFill>
                <a:latin typeface="Univer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069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half" idx="16"/>
          </p:nvPr>
        </p:nvSpPr>
        <p:spPr>
          <a:xfrm>
            <a:off x="0" y="5229200"/>
            <a:ext cx="1268430" cy="16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99">
                <a:latin typeface="Univers" pitchFamily="34" charset="0"/>
              </a:defRPr>
            </a:lvl1pPr>
            <a:lvl2pPr>
              <a:defRPr sz="1800">
                <a:latin typeface="Univers" pitchFamily="34" charset="0"/>
              </a:defRPr>
            </a:lvl2pPr>
            <a:lvl3pPr>
              <a:defRPr sz="1500">
                <a:latin typeface="Univers" pitchFamily="34" charset="0"/>
              </a:defRPr>
            </a:lvl3pPr>
            <a:lvl4pPr>
              <a:defRPr sz="1350">
                <a:latin typeface="Univers" pitchFamily="34" charset="0"/>
              </a:defRPr>
            </a:lvl4pPr>
            <a:lvl5pPr>
              <a:defRPr sz="1350">
                <a:latin typeface="Univer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7"/>
          </p:nvPr>
        </p:nvSpPr>
        <p:spPr>
          <a:xfrm>
            <a:off x="1376413" y="5229200"/>
            <a:ext cx="1268430" cy="16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99">
                <a:latin typeface="Univers" pitchFamily="34" charset="0"/>
              </a:defRPr>
            </a:lvl1pPr>
            <a:lvl2pPr>
              <a:defRPr sz="1800">
                <a:latin typeface="Univers" pitchFamily="34" charset="0"/>
              </a:defRPr>
            </a:lvl2pPr>
            <a:lvl3pPr>
              <a:defRPr sz="1500">
                <a:latin typeface="Univers" pitchFamily="34" charset="0"/>
              </a:defRPr>
            </a:lvl3pPr>
            <a:lvl4pPr>
              <a:defRPr sz="1350">
                <a:latin typeface="Univers" pitchFamily="34" charset="0"/>
              </a:defRPr>
            </a:lvl4pPr>
            <a:lvl5pPr>
              <a:defRPr sz="1350">
                <a:latin typeface="Univer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8"/>
          </p:nvPr>
        </p:nvSpPr>
        <p:spPr>
          <a:xfrm>
            <a:off x="2782612" y="5229200"/>
            <a:ext cx="1268430" cy="16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99">
                <a:latin typeface="Univers" pitchFamily="34" charset="0"/>
              </a:defRPr>
            </a:lvl1pPr>
            <a:lvl2pPr>
              <a:defRPr sz="1800">
                <a:latin typeface="Univers" pitchFamily="34" charset="0"/>
              </a:defRPr>
            </a:lvl2pPr>
            <a:lvl3pPr>
              <a:defRPr sz="1500">
                <a:latin typeface="Univers" pitchFamily="34" charset="0"/>
              </a:defRPr>
            </a:lvl3pPr>
            <a:lvl4pPr>
              <a:defRPr sz="1350">
                <a:latin typeface="Univers" pitchFamily="34" charset="0"/>
              </a:defRPr>
            </a:lvl4pPr>
            <a:lvl5pPr>
              <a:defRPr sz="1350">
                <a:latin typeface="Univer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9"/>
          </p:nvPr>
        </p:nvSpPr>
        <p:spPr>
          <a:xfrm>
            <a:off x="4183994" y="5229200"/>
            <a:ext cx="1268430" cy="16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99">
                <a:latin typeface="Univers" pitchFamily="34" charset="0"/>
              </a:defRPr>
            </a:lvl1pPr>
            <a:lvl2pPr>
              <a:defRPr sz="1800">
                <a:latin typeface="Univers" pitchFamily="34" charset="0"/>
              </a:defRPr>
            </a:lvl2pPr>
            <a:lvl3pPr>
              <a:defRPr sz="1500">
                <a:latin typeface="Univers" pitchFamily="34" charset="0"/>
              </a:defRPr>
            </a:lvl3pPr>
            <a:lvl4pPr>
              <a:defRPr sz="1350">
                <a:latin typeface="Univers" pitchFamily="34" charset="0"/>
              </a:defRPr>
            </a:lvl4pPr>
            <a:lvl5pPr>
              <a:defRPr sz="1350">
                <a:latin typeface="Univer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20"/>
          </p:nvPr>
        </p:nvSpPr>
        <p:spPr>
          <a:xfrm>
            <a:off x="5587785" y="5229200"/>
            <a:ext cx="1268430" cy="16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99">
                <a:latin typeface="Univers" pitchFamily="34" charset="0"/>
              </a:defRPr>
            </a:lvl1pPr>
            <a:lvl2pPr>
              <a:defRPr sz="1800">
                <a:latin typeface="Univers" pitchFamily="34" charset="0"/>
              </a:defRPr>
            </a:lvl2pPr>
            <a:lvl3pPr>
              <a:defRPr sz="1500">
                <a:latin typeface="Univers" pitchFamily="34" charset="0"/>
              </a:defRPr>
            </a:lvl3pPr>
            <a:lvl4pPr>
              <a:defRPr sz="1350">
                <a:latin typeface="Univers" pitchFamily="34" charset="0"/>
              </a:defRPr>
            </a:lvl4pPr>
            <a:lvl5pPr>
              <a:defRPr sz="1350">
                <a:latin typeface="Univers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1"/>
          </p:nvPr>
        </p:nvSpPr>
        <p:spPr>
          <a:xfrm>
            <a:off x="356246" y="1556792"/>
            <a:ext cx="6499968" cy="720080"/>
          </a:xfrm>
          <a:prstGeom prst="rect">
            <a:avLst/>
          </a:prstGeom>
          <a:solidFill>
            <a:srgbClr val="FFCC66"/>
          </a:solidFill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Inhaltsplatzhalter 3"/>
          <p:cNvSpPr>
            <a:spLocks noGrp="1"/>
          </p:cNvSpPr>
          <p:nvPr>
            <p:ph sz="half" idx="22"/>
          </p:nvPr>
        </p:nvSpPr>
        <p:spPr>
          <a:xfrm>
            <a:off x="458551" y="2492897"/>
            <a:ext cx="6404331" cy="273630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5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342811" y="404664"/>
            <a:ext cx="4651063" cy="8689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99" b="1">
                <a:solidFill>
                  <a:schemeClr val="bg1"/>
                </a:solidFill>
                <a:latin typeface="Univer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1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3"/>
          <p:cNvSpPr>
            <a:spLocks noGrp="1"/>
          </p:cNvSpPr>
          <p:nvPr>
            <p:ph sz="half" idx="21"/>
          </p:nvPr>
        </p:nvSpPr>
        <p:spPr>
          <a:xfrm>
            <a:off x="350567" y="1556792"/>
            <a:ext cx="6505648" cy="720080"/>
          </a:xfrm>
          <a:prstGeom prst="rect">
            <a:avLst/>
          </a:prstGeom>
          <a:solidFill>
            <a:srgbClr val="FFCC66"/>
          </a:solidFill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half" idx="22"/>
          </p:nvPr>
        </p:nvSpPr>
        <p:spPr>
          <a:xfrm>
            <a:off x="458551" y="2564904"/>
            <a:ext cx="6206884" cy="40077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685617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342811" y="274638"/>
            <a:ext cx="4651063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99" b="1">
                <a:solidFill>
                  <a:schemeClr val="bg1"/>
                </a:solidFill>
                <a:latin typeface="Univer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93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4518" y="2852936"/>
            <a:ext cx="6181696" cy="40050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6856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1"/>
          </p:nvPr>
        </p:nvSpPr>
        <p:spPr>
          <a:xfrm>
            <a:off x="350567" y="1556792"/>
            <a:ext cx="6505648" cy="720080"/>
          </a:xfrm>
          <a:prstGeom prst="rect">
            <a:avLst/>
          </a:prstGeom>
          <a:solidFill>
            <a:srgbClr val="FFCC66"/>
          </a:solidFill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42811" y="404664"/>
            <a:ext cx="4651063" cy="8689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99" b="1">
                <a:solidFill>
                  <a:schemeClr val="bg1"/>
                </a:solidFill>
                <a:latin typeface="Univer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23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42811" y="274638"/>
            <a:ext cx="6170593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42811" y="1600200"/>
            <a:ext cx="302816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485243" y="1600200"/>
            <a:ext cx="302816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42811" y="3938589"/>
            <a:ext cx="302816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5243" y="3938589"/>
            <a:ext cx="302816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3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42811" y="274639"/>
            <a:ext cx="6170593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24000"/>
            <a:ext cx="8586788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" y="1563144"/>
            <a:ext cx="8586788" cy="421425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/>
              <a:t>00. Monat 2017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938786"/>
            <a:ext cx="8586787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20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logo_kombi_ohne">
            <a:extLst>
              <a:ext uri="{FF2B5EF4-FFF2-40B4-BE49-F238E27FC236}">
                <a16:creationId xmlns:a16="http://schemas.microsoft.com/office/drawing/2014/main" id="{C9A3B298-DD1B-4878-86CC-9DC2EF649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3088"/>
          <a:stretch>
            <a:fillRect/>
          </a:stretch>
        </p:blipFill>
        <p:spPr bwMode="auto">
          <a:xfrm>
            <a:off x="-6350" y="0"/>
            <a:ext cx="91503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Univer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Univer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Univer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Univer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Univers" pitchFamily="34" charset="0"/>
        </a:defRPr>
      </a:lvl5pPr>
      <a:lvl6pPr marL="342809" algn="l" rtl="0" fontAlgn="base">
        <a:spcBef>
          <a:spcPct val="0"/>
        </a:spcBef>
        <a:spcAft>
          <a:spcPct val="0"/>
        </a:spcAft>
        <a:defRPr sz="2699">
          <a:solidFill>
            <a:schemeClr val="tx1"/>
          </a:solidFill>
          <a:latin typeface="Univers" pitchFamily="34" charset="0"/>
        </a:defRPr>
      </a:lvl6pPr>
      <a:lvl7pPr marL="685617" algn="l" rtl="0" fontAlgn="base">
        <a:spcBef>
          <a:spcPct val="0"/>
        </a:spcBef>
        <a:spcAft>
          <a:spcPct val="0"/>
        </a:spcAft>
        <a:defRPr sz="2699">
          <a:solidFill>
            <a:schemeClr val="tx1"/>
          </a:solidFill>
          <a:latin typeface="Univers" pitchFamily="34" charset="0"/>
        </a:defRPr>
      </a:lvl7pPr>
      <a:lvl8pPr marL="1028426" algn="l" rtl="0" fontAlgn="base">
        <a:spcBef>
          <a:spcPct val="0"/>
        </a:spcBef>
        <a:spcAft>
          <a:spcPct val="0"/>
        </a:spcAft>
        <a:defRPr sz="2699">
          <a:solidFill>
            <a:schemeClr val="tx1"/>
          </a:solidFill>
          <a:latin typeface="Univers" pitchFamily="34" charset="0"/>
        </a:defRPr>
      </a:lvl8pPr>
      <a:lvl9pPr marL="1371234" algn="l" rtl="0" fontAlgn="base">
        <a:spcBef>
          <a:spcPct val="0"/>
        </a:spcBef>
        <a:spcAft>
          <a:spcPct val="0"/>
        </a:spcAft>
        <a:defRPr sz="2699">
          <a:solidFill>
            <a:schemeClr val="tx1"/>
          </a:solidFill>
          <a:latin typeface="Univer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300" kern="1200">
          <a:solidFill>
            <a:schemeClr val="tx1"/>
          </a:solidFill>
          <a:latin typeface="Univers" pitchFamily="34" charset="0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" pitchFamily="34" charset="0"/>
          <a:ea typeface="+mn-ea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Univers" pitchFamily="34" charset="0"/>
          <a:ea typeface="+mn-ea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Univers" pitchFamily="34" charset="0"/>
          <a:ea typeface="+mn-ea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Univers" pitchFamily="34" charset="0"/>
          <a:ea typeface="+mn-ea"/>
          <a:cs typeface="+mn-cs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s.nrw.de/gd/bk0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Inhaltsplatzhalter 1">
            <a:extLst>
              <a:ext uri="{FF2B5EF4-FFF2-40B4-BE49-F238E27FC236}">
                <a16:creationId xmlns:a16="http://schemas.microsoft.com/office/drawing/2014/main" id="{5BE9CC2B-E538-487B-8A50-B03190B86F89}"/>
              </a:ext>
            </a:extLst>
          </p:cNvPr>
          <p:cNvSpPr>
            <a:spLocks noGrp="1"/>
          </p:cNvSpPr>
          <p:nvPr>
            <p:ph/>
          </p:nvPr>
        </p:nvSpPr>
        <p:spPr bwMode="auto">
          <a:xfrm>
            <a:off x="2330450" y="4875213"/>
            <a:ext cx="4270375" cy="728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de-DE" altLang="de-DE" sz="1400" i="1" dirty="0"/>
              <a:t>Geologischer Dienst NRW</a:t>
            </a:r>
          </a:p>
          <a:p>
            <a:pPr algn="ctr">
              <a:buFontTx/>
              <a:buNone/>
              <a:defRPr/>
            </a:pPr>
            <a:r>
              <a:rPr lang="de-DE" altLang="de-DE" sz="1400" i="1" dirty="0"/>
              <a:t>Dr. Thomas Schöbel</a:t>
            </a:r>
          </a:p>
          <a:p>
            <a:pPr>
              <a:defRPr/>
            </a:pPr>
            <a:endParaRPr lang="de-DE" altLang="de-DE" sz="2399" dirty="0"/>
          </a:p>
        </p:txBody>
      </p:sp>
      <p:sp>
        <p:nvSpPr>
          <p:cNvPr id="4099" name="Titel 4">
            <a:extLst>
              <a:ext uri="{FF2B5EF4-FFF2-40B4-BE49-F238E27FC236}">
                <a16:creationId xmlns:a16="http://schemas.microsoft.com/office/drawing/2014/main" id="{EC4FD4F5-750E-49C4-A580-0DC8DACEFC33}"/>
              </a:ext>
            </a:extLst>
          </p:cNvPr>
          <p:cNvSpPr>
            <a:spLocks/>
          </p:cNvSpPr>
          <p:nvPr/>
        </p:nvSpPr>
        <p:spPr bwMode="auto">
          <a:xfrm>
            <a:off x="917575" y="1666875"/>
            <a:ext cx="68246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Grundlagendaten des GD NRW</a:t>
            </a:r>
            <a:br>
              <a:rPr lang="de-DE" altLang="de-DE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zur Modellverfeinerung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3292475" y="133350"/>
            <a:ext cx="2262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4101" name="Grafik 8">
            <a:extLst>
              <a:ext uri="{FF2B5EF4-FFF2-40B4-BE49-F238E27FC236}">
                <a16:creationId xmlns:a16="http://schemas.microsoft.com/office/drawing/2014/main" id="{88A90778-F7FF-43B8-9FC9-2AF0A6EA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725738"/>
            <a:ext cx="35290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platzhalter 2">
            <a:extLst>
              <a:ext uri="{FF2B5EF4-FFF2-40B4-BE49-F238E27FC236}">
                <a16:creationId xmlns:a16="http://schemas.microsoft.com/office/drawing/2014/main" id="{49B7F07A-104B-4935-88BC-88C6B71F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5975350"/>
            <a:ext cx="55451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5" indent="-2127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5663" indent="-1698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8563" indent="-1698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1463" indent="-1698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86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58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30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02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b="0" dirty="0">
                <a:latin typeface="Arial Narrow" panose="020B0606020202030204" pitchFamily="34" charset="0"/>
              </a:rPr>
              <a:t>1. Begleit-AK am 12. Dezember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12291" name="Grafik 7">
            <a:extLst>
              <a:ext uri="{FF2B5EF4-FFF2-40B4-BE49-F238E27FC236}">
                <a16:creationId xmlns:a16="http://schemas.microsoft.com/office/drawing/2014/main" id="{139AB830-7396-4122-8302-CEECC6AE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1">
            <a:extLst>
              <a:ext uri="{FF2B5EF4-FFF2-40B4-BE49-F238E27FC236}">
                <a16:creationId xmlns:a16="http://schemas.microsoft.com/office/drawing/2014/main" id="{F8AB74F2-93C2-4C14-8D4F-79CAEE76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09663"/>
            <a:ext cx="6581775" cy="647700"/>
          </a:xfrm>
          <a:prstGeom prst="rect">
            <a:avLst/>
          </a:prstGeom>
          <a:solidFill>
            <a:srgbClr val="DF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0" dirty="0">
                <a:solidFill>
                  <a:schemeClr val="tx2"/>
                </a:solidFill>
              </a:rPr>
              <a:t/>
            </a:r>
            <a:br>
              <a:rPr lang="de-DE" altLang="de-DE" b="0" dirty="0">
                <a:solidFill>
                  <a:schemeClr val="tx2"/>
                </a:solidFill>
              </a:rPr>
            </a:br>
            <a:r>
              <a:rPr lang="de-DE" altLang="de-DE" b="0" dirty="0"/>
              <a:t>Erosionsgefährdung GD NRW</a:t>
            </a:r>
          </a:p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nach </a:t>
            </a:r>
            <a:r>
              <a:rPr lang="de-DE" altLang="de-DE" sz="1100" b="0" dirty="0"/>
              <a:t>Allgemeine Bodenabtragsgleichung (DIN 19708:2022-08</a:t>
            </a:r>
            <a:r>
              <a:rPr lang="de-DE" altLang="de-DE" sz="1100" dirty="0"/>
              <a:t>)</a:t>
            </a:r>
            <a:r>
              <a:rPr lang="de-DE" altLang="de-DE" sz="1100" dirty="0">
                <a:solidFill>
                  <a:schemeClr val="tx2"/>
                </a:solidFill>
              </a:rPr>
              <a:t/>
            </a:r>
            <a:br>
              <a:rPr lang="de-DE" altLang="de-DE" sz="1100" dirty="0">
                <a:solidFill>
                  <a:schemeClr val="tx2"/>
                </a:solidFill>
              </a:rPr>
            </a:br>
            <a:endParaRPr lang="de-DE" altLang="de-DE" sz="1100" dirty="0">
              <a:solidFill>
                <a:schemeClr val="tx2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A71A6D6-9D6F-4ADB-BA67-377082A0D67E}"/>
              </a:ext>
            </a:extLst>
          </p:cNvPr>
          <p:cNvSpPr/>
          <p:nvPr/>
        </p:nvSpPr>
        <p:spPr>
          <a:xfrm>
            <a:off x="447675" y="3903663"/>
            <a:ext cx="8440738" cy="3008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Beitrag des Geologischen Dienstes: Aus den Faktoren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R, K und S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die </a:t>
            </a:r>
            <a:r>
              <a:rPr lang="de-DE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natürliche Erosionsgefährdung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berechnet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Dabei werden folgende Datenquellen verwendet:</a:t>
            </a:r>
          </a:p>
          <a:p>
            <a:pPr marL="450215" indent="-450215">
              <a:spcAft>
                <a:spcPts val="600"/>
              </a:spcAft>
              <a:defRPr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die Ableitung des R-Faktors basiert auf Daten der Radarklimatologie (durch DWD und TU München, 1 qkm-Raster des DWD).</a:t>
            </a:r>
          </a:p>
          <a:p>
            <a:pPr marL="450215" indent="-450215">
              <a:spcAft>
                <a:spcPts val="600"/>
              </a:spcAft>
              <a:defRPr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K:</a:t>
            </a: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Entsprechend der Vorgabe der der DIN berechnet der Geologische Dienst den K-Faktor auf der Grundlage der jeweils besten Datenbasis: </a:t>
            </a:r>
          </a:p>
          <a:p>
            <a:pPr marL="900430" indent="-450850">
              <a:spcAft>
                <a:spcPts val="600"/>
              </a:spcAft>
              <a:defRPr/>
            </a:pP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	liegt eine spezielle Aufbereitung der Bodenschätzung unter Verwendung weiterer Daten des FIS Boden vor, werden diese Daten verwendet Eine solche Aufbereitung der Daten liegt für ca. 2 % der Landesfläche vor. </a:t>
            </a:r>
          </a:p>
          <a:p>
            <a:pPr marL="900430" indent="-450850">
              <a:spcAft>
                <a:spcPts val="600"/>
              </a:spcAft>
              <a:defRPr/>
            </a:pP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	liegen entsprechend aufbereitete Daten nicht vor, wird die Bodenkarte zur landwirtschaftlichen Standorterkundung verwendet. Etwa 55 % der landwirtschaftlichen Flächen werden durch diese Bodenkarte abgedeckt.</a:t>
            </a:r>
          </a:p>
          <a:p>
            <a:pPr marL="900430" indent="-450850">
              <a:spcAft>
                <a:spcPts val="600"/>
              </a:spcAft>
              <a:defRPr/>
            </a:pP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	alle übrigen Flächen (nicht kartierte landwirtschaftliche Flächen, Forstflächen und Siedlungsbereiche) werden durch eine entsprechende Auswertung der für NRW flächendeckend vorliegenden Bodenkarte 1 : 50.000 abgedeckt.</a:t>
            </a:r>
          </a:p>
          <a:p>
            <a:pPr marL="450850" indent="-450850">
              <a:spcAft>
                <a:spcPts val="600"/>
              </a:spcAft>
              <a:defRPr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S:</a:t>
            </a:r>
            <a:r>
              <a:rPr lang="de-DE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Für NRW: DGM 5 aus DGM 1 (FZ Jülich). Aus DGM 5 werden die Hangneigungen berechnet und die entsprechenden S-Faktoren zugeordnet.</a:t>
            </a:r>
          </a:p>
          <a:p>
            <a:pPr marL="450850" indent="-450850" algn="r">
              <a:spcAft>
                <a:spcPts val="600"/>
              </a:spcAft>
              <a:defRPr/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Dirk Elhaus – GD NRW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140607F6-0B40-4950-8436-89BA15148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1765467"/>
            <a:ext cx="649922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Allgemeine Bodenabtragsgleichung:             </a:t>
            </a:r>
            <a:r>
              <a:rPr lang="de-DE" altLang="de-DE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𝐴 = 𝑅 ⋅ 𝐾 ⋅ 𝑆 ⋅ </a:t>
            </a:r>
            <a:r>
              <a:rPr lang="de-DE" altLang="de-DE" b="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𝐿 ⋅ 𝐶 ⋅ 𝑃</a:t>
            </a:r>
          </a:p>
          <a:p>
            <a:r>
              <a:rPr lang="de-DE" altLang="de-DE" sz="1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Dabei ist </a:t>
            </a:r>
            <a:endParaRPr lang="de-DE" altLang="de-DE" sz="11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</a:t>
            </a:r>
            <a:r>
              <a:rPr lang="de-DE" altLang="de-DE" sz="1400" b="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de-DE" altLang="de-DE" sz="14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	der langjährig zu erwartende mittlere Bodenabtrag, in t/(ha</a:t>
            </a:r>
            <a:r>
              <a:rPr lang="de-DE" altLang="de-DE" sz="1400" dirty="0">
                <a:solidFill>
                  <a:srgbClr val="00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de-DE" altLang="de-DE" sz="14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a)</a:t>
            </a:r>
            <a:endParaRPr lang="de-DE" altLang="de-DE" sz="14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2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R 	</a:t>
            </a:r>
            <a:r>
              <a:rPr lang="de-DE" altLang="de-DE" sz="12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der Oberflächenabfluss- und Regenerosivitätsfaktor </a:t>
            </a:r>
            <a:endParaRPr lang="de-DE" altLang="de-DE" sz="12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r>
              <a:rPr lang="de-DE" altLang="de-DE" sz="12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K 	</a:t>
            </a:r>
            <a:r>
              <a:rPr lang="de-DE" altLang="de-DE" sz="12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der Faktor für die Bodenerodierbarkeit durch Wasser </a:t>
            </a:r>
            <a:endParaRPr lang="de-DE" altLang="de-DE" sz="12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r>
              <a:rPr lang="de-DE" altLang="de-DE" sz="12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 	</a:t>
            </a:r>
            <a:r>
              <a:rPr lang="de-DE" altLang="de-DE" sz="12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der Hangneigungsfaktor </a:t>
            </a:r>
            <a:endParaRPr lang="de-DE" altLang="de-DE" sz="12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r>
              <a:rPr lang="de-DE" altLang="de-DE" sz="1200" b="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L</a:t>
            </a:r>
            <a:r>
              <a:rPr lang="de-DE" altLang="de-DE" sz="12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	</a:t>
            </a:r>
            <a:r>
              <a:rPr lang="de-DE" altLang="de-DE" sz="12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der Hanglängenfaktor</a:t>
            </a:r>
            <a:endParaRPr lang="de-DE" altLang="de-DE" sz="12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r>
              <a:rPr lang="de-DE" altLang="de-DE" sz="1200" b="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 </a:t>
            </a:r>
            <a:r>
              <a:rPr lang="de-DE" altLang="de-DE" sz="12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	</a:t>
            </a:r>
            <a:r>
              <a:rPr lang="de-DE" altLang="de-DE" sz="12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der Bodenbedeckungs- und Bodenbearbeitungsfaktor</a:t>
            </a:r>
            <a:endParaRPr lang="de-DE" altLang="de-DE" sz="12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  <a:p>
            <a:r>
              <a:rPr lang="de-DE" altLang="de-DE" sz="1200" b="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P</a:t>
            </a:r>
            <a:r>
              <a:rPr lang="de-DE" altLang="de-DE" sz="1200" i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	</a:t>
            </a:r>
            <a:r>
              <a:rPr lang="de-DE" altLang="de-DE" sz="12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der Faktor zur Berücksichtigung von Erosionsschutzmaßnahmen</a:t>
            </a:r>
            <a:endParaRPr lang="de-DE" altLang="de-DE" sz="1200" dirty="0">
              <a:solidFill>
                <a:srgbClr val="000000"/>
              </a:solidFill>
              <a:latin typeface="Cambria Math" panose="02040503050406030204" pitchFamily="18" charset="0"/>
              <a:ea typeface="Calibri" panose="020F0502020204030204" pitchFamily="34" charset="0"/>
              <a:cs typeface="Cambria Math" panose="020405030504060302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3BCB1C-2D08-49C6-A284-AFE2C2338E19}"/>
              </a:ext>
            </a:extLst>
          </p:cNvPr>
          <p:cNvSpPr txBox="1"/>
          <p:nvPr/>
        </p:nvSpPr>
        <p:spPr>
          <a:xfrm>
            <a:off x="255588" y="5284381"/>
            <a:ext cx="690202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„Best-</a:t>
            </a:r>
            <a:r>
              <a:rPr lang="de-DE" sz="1200" dirty="0" err="1">
                <a:solidFill>
                  <a:srgbClr val="FF0000"/>
                </a:solidFill>
              </a:rPr>
              <a:t>of</a:t>
            </a:r>
            <a:r>
              <a:rPr lang="de-DE" sz="1200" dirty="0">
                <a:solidFill>
                  <a:srgbClr val="FF0000"/>
                </a:solidFill>
              </a:rPr>
              <a:t>“-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BK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13315" name="Grafik 7">
            <a:extLst>
              <a:ext uri="{FF2B5EF4-FFF2-40B4-BE49-F238E27FC236}">
                <a16:creationId xmlns:a16="http://schemas.microsoft.com/office/drawing/2014/main" id="{AB2FD509-1657-417A-9819-6B749A50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1">
            <a:extLst>
              <a:ext uri="{FF2B5EF4-FFF2-40B4-BE49-F238E27FC236}">
                <a16:creationId xmlns:a16="http://schemas.microsoft.com/office/drawing/2014/main" id="{E5B6D3D5-0D57-41B1-A49F-3845B1509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168400"/>
            <a:ext cx="6581775" cy="538163"/>
          </a:xfrm>
          <a:prstGeom prst="rect">
            <a:avLst/>
          </a:prstGeom>
          <a:solidFill>
            <a:srgbClr val="DF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0" dirty="0">
                <a:solidFill>
                  <a:schemeClr val="tx2"/>
                </a:solidFill>
              </a:rPr>
              <a:t/>
            </a:r>
            <a:br>
              <a:rPr lang="de-DE" altLang="de-DE" b="0" dirty="0">
                <a:solidFill>
                  <a:schemeClr val="tx2"/>
                </a:solidFill>
              </a:rPr>
            </a:br>
            <a:r>
              <a:rPr lang="de-DE" altLang="de-DE" b="0" dirty="0"/>
              <a:t>Labordaten des GD NRW</a:t>
            </a:r>
          </a:p>
          <a:p>
            <a:pPr algn="ctr"/>
            <a:r>
              <a:rPr lang="de-DE" altLang="de-DE" sz="1600" b="0" dirty="0"/>
              <a:t>(für MEPhos)</a:t>
            </a:r>
            <a:r>
              <a:rPr lang="de-DE" altLang="de-DE" sz="1600" b="0" dirty="0">
                <a:solidFill>
                  <a:schemeClr val="tx2"/>
                </a:solidFill>
              </a:rPr>
              <a:t/>
            </a:r>
            <a:br>
              <a:rPr lang="de-DE" altLang="de-DE" sz="1600" b="0" dirty="0">
                <a:solidFill>
                  <a:schemeClr val="tx2"/>
                </a:solidFill>
              </a:rPr>
            </a:br>
            <a:endParaRPr lang="de-DE" altLang="de-DE" sz="1600" b="0" dirty="0">
              <a:solidFill>
                <a:schemeClr val="tx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07D62-FB76-4B6B-9B70-818BEC1E7F0C}"/>
              </a:ext>
            </a:extLst>
          </p:cNvPr>
          <p:cNvSpPr/>
          <p:nvPr/>
        </p:nvSpPr>
        <p:spPr>
          <a:xfrm>
            <a:off x="422275" y="3846513"/>
            <a:ext cx="4725988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dirty="0">
                <a:ea typeface="Calibri" panose="020F0502020204030204" pitchFamily="34" charset="0"/>
              </a:rPr>
              <a:t> </a:t>
            </a:r>
            <a:r>
              <a:rPr lang="de-DE" sz="1600" dirty="0">
                <a:latin typeface="+mn-lt"/>
                <a:ea typeface="Calibri" panose="020F0502020204030204" pitchFamily="34" charset="0"/>
              </a:rPr>
              <a:t>Abgerufene Daten </a:t>
            </a:r>
          </a:p>
          <a:p>
            <a:pPr>
              <a:spcAft>
                <a:spcPts val="0"/>
              </a:spcAft>
              <a:defRPr/>
            </a:pPr>
            <a:endParaRPr lang="de-DE" sz="1400" dirty="0">
              <a:latin typeface="+mn-lt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  <a:ea typeface="Times New Roman" panose="02020603050405020304" pitchFamily="18" charset="0"/>
              </a:rPr>
              <a:t>Rechts- und Hochwerte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  <a:ea typeface="Calibri" panose="020F0502020204030204" pitchFamily="34" charset="0"/>
              </a:rPr>
              <a:t>Bodentiefe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  <a:ea typeface="Times New Roman" panose="02020603050405020304" pitchFamily="18" charset="0"/>
              </a:rPr>
              <a:t>Datum oder Jahr</a:t>
            </a:r>
            <a:endParaRPr lang="de-DE" sz="1400" dirty="0">
              <a:latin typeface="+mn-lt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  <a:ea typeface="Times New Roman" panose="02020603050405020304" pitchFamily="18" charset="0"/>
              </a:rPr>
              <a:t>Angaben zur Nutzung des Probenahmestandorts </a:t>
            </a:r>
            <a:endParaRPr lang="de-DE" sz="1400" dirty="0">
              <a:latin typeface="+mn-lt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  <a:ea typeface="Times New Roman" panose="02020603050405020304" pitchFamily="18" charset="0"/>
              </a:rPr>
              <a:t>die Pges und Nges-Konzentrationen,</a:t>
            </a:r>
            <a:endParaRPr lang="de-DE" sz="1400" dirty="0">
              <a:latin typeface="+mn-lt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  <a:ea typeface="Times New Roman" panose="02020603050405020304" pitchFamily="18" charset="0"/>
              </a:rPr>
              <a:t>Bodenart der beprobten Schicht (Kornfraktion)</a:t>
            </a: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de-DE" sz="1400" dirty="0">
                <a:latin typeface="+mn-lt"/>
              </a:rPr>
              <a:t>Kohlenstoffdaten (Corg / Cges)</a:t>
            </a:r>
          </a:p>
          <a:p>
            <a:pPr>
              <a:spcAft>
                <a:spcPts val="0"/>
              </a:spcAft>
              <a:defRPr/>
            </a:pPr>
            <a:endParaRPr lang="de-D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D1C482F-FDCD-4B83-A4E4-FAB0884F384F}"/>
              </a:ext>
            </a:extLst>
          </p:cNvPr>
          <p:cNvSpPr/>
          <p:nvPr/>
        </p:nvSpPr>
        <p:spPr>
          <a:xfrm>
            <a:off x="5197475" y="5108575"/>
            <a:ext cx="37846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Informationen zu verfügbaren Analysen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de-DE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Stickstoff-Methode DIN ISO 13878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Phosphor im Perchlorsäureaufschluss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Bodenart-Methode angelehnt an KÖHN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1100" dirty="0">
                <a:latin typeface="Calibri" panose="020F0502020204030204" pitchFamily="34" charset="0"/>
                <a:ea typeface="Times New Roman" panose="02020603050405020304" pitchFamily="18" charset="0"/>
              </a:rPr>
              <a:t>Kohlenstoff-Methode DIN ISO 10694 </a:t>
            </a:r>
          </a:p>
          <a:p>
            <a:pPr algn="r">
              <a:spcAft>
                <a:spcPts val="0"/>
              </a:spcAft>
              <a:defRPr/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</a:rPr>
              <a:t>(Dr. Carsten Schilli – GD NRW)</a:t>
            </a:r>
          </a:p>
        </p:txBody>
      </p:sp>
      <p:sp>
        <p:nvSpPr>
          <p:cNvPr id="13320" name="Rechteck 9">
            <a:extLst>
              <a:ext uri="{FF2B5EF4-FFF2-40B4-BE49-F238E27FC236}">
                <a16:creationId xmlns:a16="http://schemas.microsoft.com/office/drawing/2014/main" id="{4C68EA32-A307-4602-B757-53B30E19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843088"/>
            <a:ext cx="6113463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600" dirty="0">
                <a:cs typeface="Calibri" panose="020F0502020204030204" pitchFamily="34" charset="0"/>
              </a:rPr>
              <a:t>P- oder N-Werte</a:t>
            </a:r>
          </a:p>
          <a:p>
            <a:pPr>
              <a:defRPr/>
            </a:pPr>
            <a:endParaRPr lang="de-DE" altLang="de-DE" sz="14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lain" startAt="2641"/>
              <a:defRPr/>
            </a:pPr>
            <a:r>
              <a:rPr lang="de-DE" altLang="de-DE" sz="1400" dirty="0">
                <a:latin typeface="+mj-lt"/>
                <a:cs typeface="Calibri" panose="020F0502020204030204" pitchFamily="34" charset="0"/>
              </a:rPr>
              <a:t> Datensätze von 1146 Standorten aus den Jahren</a:t>
            </a:r>
            <a:r>
              <a:rPr lang="de-DE" altLang="de-DE" sz="1400" dirty="0">
                <a:cs typeface="Calibri" panose="020F0502020204030204" pitchFamily="34" charset="0"/>
              </a:rPr>
              <a:t> 2000 – 2021 </a:t>
            </a:r>
            <a:endParaRPr lang="de-DE" altLang="de-DE" sz="1400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lain" startAt="2641"/>
              <a:defRPr/>
            </a:pPr>
            <a:endParaRPr lang="de-DE" altLang="de-DE" sz="14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1400" dirty="0">
                <a:latin typeface="+mj-lt"/>
                <a:cs typeface="Calibri" panose="020F0502020204030204" pitchFamily="34" charset="0"/>
              </a:rPr>
              <a:t>Beprobungstiefe bis maximal 40 cm</a:t>
            </a:r>
          </a:p>
          <a:p>
            <a:pPr>
              <a:defRPr/>
            </a:pPr>
            <a:endParaRPr lang="de-DE" altLang="de-DE" sz="14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1400" dirty="0">
                <a:latin typeface="+mj-lt"/>
                <a:cs typeface="Calibri" panose="020F0502020204030204" pitchFamily="34" charset="0"/>
              </a:rPr>
              <a:t>Vorrangig geht es um landwirtschaftliche Nutzflächen aus BK5-Kartierungen (meist Wasserschutzgebiete / WRRL)</a:t>
            </a:r>
          </a:p>
          <a:p>
            <a:pPr>
              <a:defRPr/>
            </a:pPr>
            <a:endParaRPr lang="de-DE" altLang="de-DE" sz="14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de-DE" altLang="de-DE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14339" name="Grafik 7">
            <a:extLst>
              <a:ext uri="{FF2B5EF4-FFF2-40B4-BE49-F238E27FC236}">
                <a16:creationId xmlns:a16="http://schemas.microsoft.com/office/drawing/2014/main" id="{EC9CEC57-467C-4A1A-BE52-D43710B8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C0D4179-65CC-47D6-9EF8-9E7AEBB8F993}"/>
              </a:ext>
            </a:extLst>
          </p:cNvPr>
          <p:cNvSpPr/>
          <p:nvPr/>
        </p:nvSpPr>
        <p:spPr>
          <a:xfrm>
            <a:off x="3079750" y="2784475"/>
            <a:ext cx="3027363" cy="125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Vielen Dank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5123" name="Grafik 7">
            <a:extLst>
              <a:ext uri="{FF2B5EF4-FFF2-40B4-BE49-F238E27FC236}">
                <a16:creationId xmlns:a16="http://schemas.microsoft.com/office/drawing/2014/main" id="{E03FAC01-701C-4FEA-9519-D10DA72B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7">
            <a:extLst>
              <a:ext uri="{FF2B5EF4-FFF2-40B4-BE49-F238E27FC236}">
                <a16:creationId xmlns:a16="http://schemas.microsoft.com/office/drawing/2014/main" id="{CB880921-394D-47CA-9B05-BA9EDFB3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806575"/>
            <a:ext cx="623728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332675EB-D48F-4EEC-A905-430003E0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5922963"/>
            <a:ext cx="392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5625" indent="-2127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5663" indent="-1698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98563" indent="-1698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1463" indent="-1698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986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58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30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0263" indent="-169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1000" b="0" dirty="0">
                <a:latin typeface="Univers" panose="020B0503020202020204" pitchFamily="34" charset="0"/>
              </a:rPr>
              <a:t>Räumlicher Bezug für die Verweil- und Fließzeitenermittlung auf GWK-Ebene sowie bis Vorflutereintritt (Hansen et al., 2018)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sz="1000" b="0" dirty="0">
              <a:latin typeface="Univers" panose="020B0503020202020204" pitchFamily="34" charset="0"/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428F4DF3-FCB7-454F-B68F-66CA4B1CB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63638"/>
            <a:ext cx="35147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dirty="0"/>
              <a:t>Projektschwerpunkt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200" dirty="0"/>
              <a:t>Wasserhaushalt und Abflusskomponenten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200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1200" b="0" dirty="0"/>
              <a:t>Nachbildung des Weges des Niederschlagswassers mitsamt hier relevanter Inhaltsstoffe (Nitrat, Phosphor usw.) </a:t>
            </a:r>
            <a:br>
              <a:rPr lang="de-DE" altLang="de-DE" sz="1200" b="0" dirty="0"/>
            </a:br>
            <a:r>
              <a:rPr lang="de-DE" altLang="de-DE" sz="1200" b="0" dirty="0"/>
              <a:t>mit Hilfe von </a:t>
            </a:r>
            <a:r>
              <a:rPr lang="de-DE" altLang="de-DE" sz="1200" dirty="0"/>
              <a:t>Modellen</a:t>
            </a:r>
            <a:r>
              <a:rPr lang="de-DE" altLang="de-DE" sz="1200" b="0" dirty="0"/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8D37448-973E-4B40-B01F-C02E3AC79D6E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947988"/>
            <a:ext cx="2133600" cy="2659062"/>
            <a:chOff x="525512" y="2948700"/>
            <a:chExt cx="2133605" cy="2658568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AE1A77EC-447A-4F8F-BCF3-2AE6BD0F73E4}"/>
                </a:ext>
              </a:extLst>
            </p:cNvPr>
            <p:cNvSpPr/>
            <p:nvPr/>
          </p:nvSpPr>
          <p:spPr>
            <a:xfrm>
              <a:off x="819200" y="3710558"/>
              <a:ext cx="1419228" cy="3777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dirty="0"/>
                <a:t>Bodenoberfläche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814840B-EBCB-4C2C-95E0-20807842126C}"/>
                </a:ext>
              </a:extLst>
            </p:cNvPr>
            <p:cNvSpPr/>
            <p:nvPr/>
          </p:nvSpPr>
          <p:spPr>
            <a:xfrm>
              <a:off x="809675" y="4208941"/>
              <a:ext cx="1419228" cy="284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dirty="0"/>
                <a:t>Boden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BDE5601-0EB8-4C17-A03D-E0B21F8737BE}"/>
                </a:ext>
              </a:extLst>
            </p:cNvPr>
            <p:cNvSpPr/>
            <p:nvPr/>
          </p:nvSpPr>
          <p:spPr>
            <a:xfrm>
              <a:off x="809675" y="4613678"/>
              <a:ext cx="1419228" cy="4920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dirty="0"/>
                <a:t>Ungesättigte Zone  tiefer 2 Meter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B5D5854-585B-471F-9926-D0AD2333A4D7}"/>
                </a:ext>
              </a:extLst>
            </p:cNvPr>
            <p:cNvSpPr/>
            <p:nvPr/>
          </p:nvSpPr>
          <p:spPr>
            <a:xfrm>
              <a:off x="809675" y="5229513"/>
              <a:ext cx="1419228" cy="3777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dirty="0"/>
                <a:t>Gesättigte Zone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F5548B6-C7EB-4984-9A43-6C1A9A126EF9}"/>
                </a:ext>
              </a:extLst>
            </p:cNvPr>
            <p:cNvSpPr/>
            <p:nvPr/>
          </p:nvSpPr>
          <p:spPr>
            <a:xfrm>
              <a:off x="525512" y="2948700"/>
              <a:ext cx="2133605" cy="647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/>
                <a:t>Grundlagendaten des GD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6147" name="Grafik 7">
            <a:extLst>
              <a:ext uri="{FF2B5EF4-FFF2-40B4-BE49-F238E27FC236}">
                <a16:creationId xmlns:a16="http://schemas.microsoft.com/office/drawing/2014/main" id="{B32E750F-46DB-401F-85A9-968AC0A2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uppieren 5">
            <a:extLst>
              <a:ext uri="{FF2B5EF4-FFF2-40B4-BE49-F238E27FC236}">
                <a16:creationId xmlns:a16="http://schemas.microsoft.com/office/drawing/2014/main" id="{536F73FA-7790-4E43-9559-6D9E844D6124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1290638"/>
            <a:ext cx="8904287" cy="5041900"/>
            <a:chOff x="1656184" y="786608"/>
            <a:chExt cx="8904312" cy="5040560"/>
          </a:xfrm>
        </p:grpSpPr>
        <p:grpSp>
          <p:nvGrpSpPr>
            <p:cNvPr id="6155" name="Gruppieren 6">
              <a:extLst>
                <a:ext uri="{FF2B5EF4-FFF2-40B4-BE49-F238E27FC236}">
                  <a16:creationId xmlns:a16="http://schemas.microsoft.com/office/drawing/2014/main" id="{7C70D32C-CF6A-459D-AB0B-9001E1747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6184" y="786608"/>
              <a:ext cx="8904312" cy="5040560"/>
              <a:chOff x="72008" y="836712"/>
              <a:chExt cx="8904312" cy="5040560"/>
            </a:xfrm>
          </p:grpSpPr>
          <p:grpSp>
            <p:nvGrpSpPr>
              <p:cNvPr id="6163" name="Gruppieren 55">
                <a:extLst>
                  <a:ext uri="{FF2B5EF4-FFF2-40B4-BE49-F238E27FC236}">
                    <a16:creationId xmlns:a16="http://schemas.microsoft.com/office/drawing/2014/main" id="{EFABC335-8709-4925-B9E7-A13681EB6D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2349" y="2267049"/>
                <a:ext cx="234950" cy="1657350"/>
                <a:chOff x="5129868" y="2636914"/>
                <a:chExt cx="234220" cy="1657941"/>
              </a:xfrm>
            </p:grpSpPr>
            <p:cxnSp>
              <p:nvCxnSpPr>
                <p:cNvPr id="6225" name="Gewinkelte Verbindung 33">
                  <a:extLst>
                    <a:ext uri="{FF2B5EF4-FFF2-40B4-BE49-F238E27FC236}">
                      <a16:creationId xmlns:a16="http://schemas.microsoft.com/office/drawing/2014/main" id="{FC1D30C2-9215-43C9-9C60-20D69E842C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174530" y="2647287"/>
                  <a:ext cx="189558" cy="0"/>
                </a:xfrm>
                <a:prstGeom prst="straightConnector1">
                  <a:avLst/>
                </a:prstGeom>
                <a:noFill/>
                <a:ln w="28575" cap="rnd" algn="ctr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Rechteckiger Pfeil 8">
                  <a:extLst>
                    <a:ext uri="{FF2B5EF4-FFF2-40B4-BE49-F238E27FC236}">
                      <a16:creationId xmlns:a16="http://schemas.microsoft.com/office/drawing/2014/main" id="{9EACC432-EC82-4FAA-982D-78815565282F}"/>
                    </a:ext>
                  </a:extLst>
                </p:cNvPr>
                <p:cNvSpPr/>
                <p:nvPr/>
              </p:nvSpPr>
              <p:spPr>
                <a:xfrm rot="5400000" flipV="1">
                  <a:off x="4351321" y="3415390"/>
                  <a:ext cx="1630511" cy="72798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40922"/>
                  </a:avLst>
                </a:prstGeom>
                <a:solidFill>
                  <a:srgbClr val="007AD6"/>
                </a:solidFill>
                <a:ln w="6350" cap="sq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cxnSp>
              <p:nvCxnSpPr>
                <p:cNvPr id="6227" name="Gewinkelte Verbindung 33">
                  <a:extLst>
                    <a:ext uri="{FF2B5EF4-FFF2-40B4-BE49-F238E27FC236}">
                      <a16:creationId xmlns:a16="http://schemas.microsoft.com/office/drawing/2014/main" id="{97D1CFFC-5F4A-42B1-9F78-132B66BC1A2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126990" y="4274658"/>
                  <a:ext cx="40394" cy="0"/>
                </a:xfrm>
                <a:prstGeom prst="straightConnector1">
                  <a:avLst/>
                </a:prstGeom>
                <a:noFill/>
                <a:ln w="25400" cap="rnd" algn="ctr">
                  <a:solidFill>
                    <a:srgbClr val="00206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5616A34E-BDF4-4097-ABCE-C0BC9BBD27F5}"/>
                  </a:ext>
                </a:extLst>
              </p:cNvPr>
              <p:cNvSpPr/>
              <p:nvPr/>
            </p:nvSpPr>
            <p:spPr>
              <a:xfrm>
                <a:off x="119633" y="3642666"/>
                <a:ext cx="3157546" cy="2017176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206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C9654FBE-2D59-4C8E-955B-69E6DFD1C6DC}"/>
                  </a:ext>
                </a:extLst>
              </p:cNvPr>
              <p:cNvSpPr/>
              <p:nvPr/>
            </p:nvSpPr>
            <p:spPr>
              <a:xfrm>
                <a:off x="1524574" y="4218775"/>
                <a:ext cx="1681168" cy="315829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N-Eintrag aus Punktquellen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2C30755D-F722-4D0C-874F-FB33245C66D8}"/>
                  </a:ext>
                </a:extLst>
              </p:cNvPr>
              <p:cNvSpPr/>
              <p:nvPr/>
            </p:nvSpPr>
            <p:spPr>
              <a:xfrm>
                <a:off x="3832806" y="3934688"/>
                <a:ext cx="2395545" cy="461839"/>
              </a:xfrm>
              <a:prstGeom prst="rect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de-DE" sz="1400" kern="0" dirty="0">
                    <a:solidFill>
                      <a:srgbClr val="000000"/>
                    </a:solidFill>
                    <a:latin typeface="Arial Narrow"/>
                  </a:rPr>
                  <a:t>Diffuse N-Quellen (</a:t>
                </a:r>
                <a:r>
                  <a:rPr lang="de-DE" sz="1000" kern="0" dirty="0">
                    <a:solidFill>
                      <a:srgbClr val="000000"/>
                    </a:solidFill>
                    <a:latin typeface="Arial Narrow"/>
                  </a:rPr>
                  <a:t>ohne Erosion)</a:t>
                </a: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01A51545-0C5D-48C4-9E65-A5F0E78A771E}"/>
                  </a:ext>
                </a:extLst>
              </p:cNvPr>
              <p:cNvSpPr/>
              <p:nvPr/>
            </p:nvSpPr>
            <p:spPr>
              <a:xfrm>
                <a:off x="5990225" y="1092231"/>
                <a:ext cx="1900242" cy="488820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Verlagerbarer N-Überschuss im Boden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2B74CB9-451A-448F-B708-7DC61990251B}"/>
                  </a:ext>
                </a:extLst>
              </p:cNvPr>
              <p:cNvSpPr/>
              <p:nvPr/>
            </p:nvSpPr>
            <p:spPr>
              <a:xfrm>
                <a:off x="2813628" y="1446150"/>
                <a:ext cx="2162181" cy="531671"/>
              </a:xfrm>
              <a:prstGeom prst="rect">
                <a:avLst/>
              </a:prstGeom>
              <a:solidFill>
                <a:srgbClr val="2D2D8A">
                  <a:lumMod val="40000"/>
                  <a:lumOff val="60000"/>
                </a:srgbClr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Disaggregierung (Landnutzung)</a:t>
                </a:r>
              </a:p>
              <a:p>
                <a:pPr>
                  <a:defRPr/>
                </a:pPr>
                <a: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Immobilisierung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DDFC518F-0D0D-4916-9961-88245FDD4A67}"/>
                  </a:ext>
                </a:extLst>
              </p:cNvPr>
              <p:cNvSpPr/>
              <p:nvPr/>
            </p:nvSpPr>
            <p:spPr>
              <a:xfrm>
                <a:off x="2821566" y="836712"/>
                <a:ext cx="2154243" cy="380899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Atmosphärische N-Deposition auf Landoberflächen (PINETI3)</a:t>
                </a: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A881072C-8C7A-4B96-A0B4-6AD8F4CE1C9B}"/>
                  </a:ext>
                </a:extLst>
              </p:cNvPr>
              <p:cNvSpPr/>
              <p:nvPr/>
            </p:nvSpPr>
            <p:spPr bwMode="auto">
              <a:xfrm>
                <a:off x="7191965" y="2052414"/>
                <a:ext cx="1395417" cy="487232"/>
              </a:xfrm>
              <a:prstGeom prst="rect">
                <a:avLst/>
              </a:prstGeom>
              <a:solidFill>
                <a:srgbClr val="2D2D8A">
                  <a:lumMod val="40000"/>
                  <a:lumOff val="60000"/>
                </a:srgbClr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spcBef>
                    <a:spcPts val="600"/>
                  </a:spcBef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venir Book"/>
                  </a:rPr>
                  <a:t>Denitrifikation im Boden (DENUZ)</a:t>
                </a: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3B0E6D6D-1ABB-4C60-BC0B-C392973DB4C6}"/>
                  </a:ext>
                </a:extLst>
              </p:cNvPr>
              <p:cNvSpPr/>
              <p:nvPr/>
            </p:nvSpPr>
            <p:spPr bwMode="auto">
              <a:xfrm>
                <a:off x="5425073" y="2052414"/>
                <a:ext cx="1393829" cy="474536"/>
              </a:xfrm>
              <a:prstGeom prst="rect">
                <a:avLst/>
              </a:prstGeom>
              <a:solidFill>
                <a:srgbClr val="2D2D8A">
                  <a:lumMod val="40000"/>
                  <a:lumOff val="60000"/>
                </a:srgbClr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Abflusskomponeten, Eintragspfade (mGROWA)</a:t>
                </a: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E672B843-8100-47A7-9AE8-908FA4799E39}"/>
                  </a:ext>
                </a:extLst>
              </p:cNvPr>
              <p:cNvSpPr/>
              <p:nvPr/>
            </p:nvSpPr>
            <p:spPr bwMode="auto">
              <a:xfrm>
                <a:off x="7623766" y="2755489"/>
                <a:ext cx="88900" cy="142837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2805E66A-2D0B-45FF-8325-DCF11B61D89D}"/>
                  </a:ext>
                </a:extLst>
              </p:cNvPr>
              <p:cNvSpPr/>
              <p:nvPr/>
            </p:nvSpPr>
            <p:spPr>
              <a:xfrm>
                <a:off x="6755402" y="5094842"/>
                <a:ext cx="1941517" cy="71101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Grundwasser (WEKU)</a:t>
                </a: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E36C2447-78A3-4751-805E-DAA3F52E6046}"/>
                  </a:ext>
                </a:extLst>
              </p:cNvPr>
              <p:cNvSpPr/>
              <p:nvPr/>
            </p:nvSpPr>
            <p:spPr>
              <a:xfrm>
                <a:off x="6563313" y="3807722"/>
                <a:ext cx="1052516" cy="772907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Diffuser </a:t>
                </a:r>
                <a:b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</a:br>
                <a:r>
                  <a:rPr lang="de-DE" sz="12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N-Eintrag ins Grundwasser</a:t>
                </a: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82E7E839-FE59-498A-8597-B069ED2149E3}"/>
                  </a:ext>
                </a:extLst>
              </p:cNvPr>
              <p:cNvSpPr/>
              <p:nvPr/>
            </p:nvSpPr>
            <p:spPr>
              <a:xfrm>
                <a:off x="1754763" y="4867890"/>
                <a:ext cx="1450979" cy="344395"/>
              </a:xfrm>
              <a:prstGeom prst="rect">
                <a:avLst/>
              </a:prstGeom>
              <a:solidFill>
                <a:srgbClr val="000000">
                  <a:lumMod val="20000"/>
                  <a:lumOff val="80000"/>
                </a:srgbClr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36000" tIns="0" rIns="36000" bIns="0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N-Retention in Oberflächengewässern</a:t>
                </a: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F0F39C2E-8DAC-46AE-99D5-1B0FAA4CD15A}"/>
                  </a:ext>
                </a:extLst>
              </p:cNvPr>
              <p:cNvSpPr/>
              <p:nvPr/>
            </p:nvSpPr>
            <p:spPr>
              <a:xfrm>
                <a:off x="3805818" y="3969604"/>
                <a:ext cx="2397132" cy="1836249"/>
              </a:xfrm>
              <a:prstGeom prst="rect">
                <a:avLst/>
              </a:prstGeom>
              <a:solidFill>
                <a:srgbClr val="DBE09E"/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143DDD5A-87B8-46AF-A2D1-FEF05CCC9EEC}"/>
                  </a:ext>
                </a:extLst>
              </p:cNvPr>
              <p:cNvSpPr/>
              <p:nvPr/>
            </p:nvSpPr>
            <p:spPr>
              <a:xfrm>
                <a:off x="5045659" y="4820278"/>
                <a:ext cx="1116016" cy="180927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de-DE" sz="10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Abschwemmung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1DEAA33F-6FF5-4A33-9BE5-135D8333FDC8}"/>
                  </a:ext>
                </a:extLst>
              </p:cNvPr>
              <p:cNvSpPr/>
              <p:nvPr/>
            </p:nvSpPr>
            <p:spPr>
              <a:xfrm>
                <a:off x="5044072" y="5051991"/>
                <a:ext cx="1116015" cy="180927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Drainage</a:t>
                </a: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75B3B289-38C6-4EC9-A630-B887B6A0400D}"/>
                  </a:ext>
                </a:extLst>
              </p:cNvPr>
              <p:cNvSpPr/>
              <p:nvPr/>
            </p:nvSpPr>
            <p:spPr>
              <a:xfrm>
                <a:off x="5045659" y="5280531"/>
                <a:ext cx="1116016" cy="179339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Zwischenabfluss</a:t>
                </a: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8EB6C8E8-8005-4AE3-AE25-67CC3548E99C}"/>
                  </a:ext>
                </a:extLst>
              </p:cNvPr>
              <p:cNvSpPr/>
              <p:nvPr/>
            </p:nvSpPr>
            <p:spPr>
              <a:xfrm>
                <a:off x="5044072" y="5512244"/>
                <a:ext cx="1116015" cy="180927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Grundwasser</a:t>
                </a:r>
              </a:p>
            </p:txBody>
          </p:sp>
          <p:sp>
            <p:nvSpPr>
              <p:cNvPr id="35" name="Rechteck 59">
                <a:extLst>
                  <a:ext uri="{FF2B5EF4-FFF2-40B4-BE49-F238E27FC236}">
                    <a16:creationId xmlns:a16="http://schemas.microsoft.com/office/drawing/2014/main" id="{0085C1A0-FC16-4E71-AEA2-BABF33B26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33" y="881150"/>
                <a:ext cx="1862142" cy="187433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tIns="36000" bIns="36000" anchorCtr="1"/>
              <a:lstStyle>
                <a:lvl1pPr eaLnBrk="0" hangingPunct="0">
                  <a:spcBef>
                    <a:spcPct val="20000"/>
                  </a:spcBef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defRPr/>
                </a:pPr>
                <a:r>
                  <a:rPr lang="de-DE" altLang="de-DE" sz="1200" kern="0" dirty="0">
                    <a:solidFill>
                      <a:srgbClr val="000000"/>
                    </a:solidFill>
                    <a:latin typeface="Arial Narrow"/>
                  </a:rPr>
                  <a:t>Aktueller Nährstoffbericht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defRPr/>
                </a:pPr>
                <a:r>
                  <a:rPr lang="de-DE" altLang="de-DE" sz="1200" kern="0" dirty="0">
                    <a:solidFill>
                      <a:srgbClr val="000000"/>
                    </a:solidFill>
                    <a:latin typeface="Arial Narrow"/>
                  </a:rPr>
                  <a:t>(LWK)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D21B6E98-8CD7-43FD-9683-6C0B75C6C692}"/>
                  </a:ext>
                </a:extLst>
              </p:cNvPr>
              <p:cNvSpPr/>
              <p:nvPr/>
            </p:nvSpPr>
            <p:spPr>
              <a:xfrm>
                <a:off x="170433" y="4536191"/>
                <a:ext cx="1185865" cy="1018904"/>
              </a:xfrm>
              <a:prstGeom prst="rect">
                <a:avLst/>
              </a:prstGeom>
              <a:solidFill>
                <a:srgbClr val="000000">
                  <a:lumMod val="20000"/>
                  <a:lumOff val="80000"/>
                </a:srgbClr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N-Fracht in Oberflächen-gewässer und N-Eintrag in Küstengewässer</a:t>
                </a: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0C399212-3B1E-4A5B-BAA4-BA28A88CA745}"/>
                  </a:ext>
                </a:extLst>
              </p:cNvPr>
              <p:cNvSpPr/>
              <p:nvPr/>
            </p:nvSpPr>
            <p:spPr>
              <a:xfrm>
                <a:off x="1524574" y="3714084"/>
                <a:ext cx="1681168" cy="439621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algn="ctr">
                  <a:defRPr/>
                </a:pPr>
                <a:r>
                  <a:rPr lang="de-DE" sz="110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Diffuse  N- Eintrag über urbane Systeme</a:t>
                </a:r>
              </a:p>
            </p:txBody>
          </p:sp>
          <p:sp>
            <p:nvSpPr>
              <p:cNvPr id="38" name="Rechteck 63">
                <a:extLst>
                  <a:ext uri="{FF2B5EF4-FFF2-40B4-BE49-F238E27FC236}">
                    <a16:creationId xmlns:a16="http://schemas.microsoft.com/office/drawing/2014/main" id="{82364575-D10B-4E2B-A59A-3D5E0F0B6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8260" y="2844365"/>
                <a:ext cx="3092459" cy="538020"/>
              </a:xfrm>
              <a:prstGeom prst="rect">
                <a:avLst/>
              </a:prstGeom>
              <a:solidFill>
                <a:srgbClr val="BCCCE0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  <a:buClrTx/>
                  <a:defRPr/>
                </a:pPr>
                <a:r>
                  <a:rPr lang="de-DE" altLang="de-DE" sz="1200" kern="0" dirty="0">
                    <a:solidFill>
                      <a:srgbClr val="000000"/>
                    </a:solidFill>
                  </a:rPr>
                  <a:t>Diffuser N-Austrag aus dem Boden </a:t>
                </a:r>
              </a:p>
              <a:p>
                <a:pPr algn="ctr" eaLnBrk="1" hangingPunct="1">
                  <a:spcBef>
                    <a:spcPts val="600"/>
                  </a:spcBef>
                  <a:buClrTx/>
                  <a:defRPr/>
                </a:pPr>
                <a:r>
                  <a:rPr lang="de-DE" altLang="de-DE" sz="1200" kern="0" dirty="0">
                    <a:solidFill>
                      <a:srgbClr val="000000"/>
                    </a:solidFill>
                  </a:rPr>
                  <a:t>Nitratkonzentration im Sickerwasser </a:t>
                </a:r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6FA32C4E-A577-4605-B30C-9FA0704D36D6}"/>
                  </a:ext>
                </a:extLst>
              </p:cNvPr>
              <p:cNvSpPr/>
              <p:nvPr/>
            </p:nvSpPr>
            <p:spPr>
              <a:xfrm>
                <a:off x="3832806" y="3910882"/>
                <a:ext cx="2395545" cy="463427"/>
              </a:xfrm>
              <a:prstGeom prst="rect">
                <a:avLst/>
              </a:prstGeom>
              <a:noFill/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de-DE" sz="1400" kern="0" dirty="0">
                    <a:solidFill>
                      <a:srgbClr val="000000"/>
                    </a:solidFill>
                    <a:latin typeface="Arial Narrow"/>
                  </a:rPr>
                  <a:t>Diffuser N-Eintrag </a:t>
                </a:r>
                <a:endParaRPr lang="de-DE" sz="1200" kern="0" dirty="0">
                  <a:solidFill>
                    <a:srgbClr val="000000"/>
                  </a:solidFill>
                  <a:latin typeface="Arial Narrow"/>
                </a:endParaRPr>
              </a:p>
            </p:txBody>
          </p:sp>
          <p:cxnSp>
            <p:nvCxnSpPr>
              <p:cNvPr id="6186" name="Gewinkelte Verbindung 33">
                <a:extLst>
                  <a:ext uri="{FF2B5EF4-FFF2-40B4-BE49-F238E27FC236}">
                    <a16:creationId xmlns:a16="http://schemas.microsoft.com/office/drawing/2014/main" id="{A4FA2A84-8F77-4335-8AB5-71D17B0448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974" y="1711424"/>
                <a:ext cx="736600" cy="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87" name="Gewinkelte Verbindung 33">
                <a:extLst>
                  <a:ext uri="{FF2B5EF4-FFF2-40B4-BE49-F238E27FC236}">
                    <a16:creationId xmlns:a16="http://schemas.microsoft.com/office/drawing/2014/main" id="{F4ACA565-BE13-44F4-9D7F-488A46F33E2C}"/>
                  </a:ext>
                </a:extLst>
              </p:cNvPr>
              <p:cNvCxnSpPr>
                <a:cxnSpLocks noChangeShapeType="1"/>
                <a:stCxn id="27" idx="1"/>
              </p:cNvCxnSpPr>
              <p:nvPr/>
            </p:nvCxnSpPr>
            <p:spPr bwMode="auto">
              <a:xfrm flipH="1" flipV="1">
                <a:off x="6212162" y="5445224"/>
                <a:ext cx="542677" cy="444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88" name="Gewinkelte Verbindung 33">
                <a:extLst>
                  <a:ext uri="{FF2B5EF4-FFF2-40B4-BE49-F238E27FC236}">
                    <a16:creationId xmlns:a16="http://schemas.microsoft.com/office/drawing/2014/main" id="{57F17F0C-C979-4679-9F92-3A901803B7E4}"/>
                  </a:ext>
                </a:extLst>
              </p:cNvPr>
              <p:cNvCxnSpPr>
                <a:cxnSpLocks noChangeShapeType="1"/>
                <a:endCxn id="28" idx="0"/>
              </p:cNvCxnSpPr>
              <p:nvPr/>
            </p:nvCxnSpPr>
            <p:spPr bwMode="auto">
              <a:xfrm>
                <a:off x="7087630" y="3411638"/>
                <a:ext cx="2344" cy="396875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89" name="Gewinkelte Verbindung 33">
                <a:extLst>
                  <a:ext uri="{FF2B5EF4-FFF2-40B4-BE49-F238E27FC236}">
                    <a16:creationId xmlns:a16="http://schemas.microsoft.com/office/drawing/2014/main" id="{80D3079F-1C03-4A08-B0EE-87C6E67429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69486" y="2560738"/>
                <a:ext cx="0" cy="280987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0" name="Gewinkelte Verbindung 33">
                <a:extLst>
                  <a:ext uri="{FF2B5EF4-FFF2-40B4-BE49-F238E27FC236}">
                    <a16:creationId xmlns:a16="http://schemas.microsoft.com/office/drawing/2014/main" id="{59497D83-C5B7-485D-A4C3-2D5D3FE904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466161" y="2551213"/>
                <a:ext cx="0" cy="282575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1" name="Gewinkelte Verbindung 33">
                <a:extLst>
                  <a:ext uri="{FF2B5EF4-FFF2-40B4-BE49-F238E27FC236}">
                    <a16:creationId xmlns:a16="http://schemas.microsoft.com/office/drawing/2014/main" id="{7FC9C202-E9BD-49E4-B179-AF72FBB8BF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21787" y="1609824"/>
                <a:ext cx="3175" cy="204788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2" name="Gewinkelte Verbindung 33">
                <a:extLst>
                  <a:ext uri="{FF2B5EF4-FFF2-40B4-BE49-F238E27FC236}">
                    <a16:creationId xmlns:a16="http://schemas.microsoft.com/office/drawing/2014/main" id="{3CDCB0FD-37E9-4965-A8A9-AECEB4AC656A}"/>
                  </a:ext>
                </a:extLst>
              </p:cNvPr>
              <p:cNvCxnSpPr>
                <a:cxnSpLocks noChangeShapeType="1"/>
                <a:stCxn id="29" idx="1"/>
              </p:cNvCxnSpPr>
              <p:nvPr/>
            </p:nvCxnSpPr>
            <p:spPr bwMode="auto">
              <a:xfrm flipH="1">
                <a:off x="1357587" y="5039618"/>
                <a:ext cx="396874" cy="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3" name="Gewinkelte Verbindung 33">
                <a:extLst>
                  <a:ext uri="{FF2B5EF4-FFF2-40B4-BE49-F238E27FC236}">
                    <a16:creationId xmlns:a16="http://schemas.microsoft.com/office/drawing/2014/main" id="{9ECF8305-23DA-468A-81B0-8D3B2AD475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276875" y="5067399"/>
                <a:ext cx="504825" cy="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4" name="Gewinkelte Verbindung 33">
                <a:extLst>
                  <a:ext uri="{FF2B5EF4-FFF2-40B4-BE49-F238E27FC236}">
                    <a16:creationId xmlns:a16="http://schemas.microsoft.com/office/drawing/2014/main" id="{B1C890FB-4F4E-440C-9C57-27EC591ABE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13274" y="4607024"/>
                <a:ext cx="0" cy="24130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5" name="Gewinkelte Verbindung 33">
                <a:extLst>
                  <a:ext uri="{FF2B5EF4-FFF2-40B4-BE49-F238E27FC236}">
                    <a16:creationId xmlns:a16="http://schemas.microsoft.com/office/drawing/2014/main" id="{65E1EFFC-F625-4837-8551-4227410A44E6}"/>
                  </a:ext>
                </a:extLst>
              </p:cNvPr>
              <p:cNvCxnSpPr>
                <a:cxnSpLocks noChangeShapeType="1"/>
                <a:stCxn id="22" idx="3"/>
                <a:endCxn id="20" idx="1"/>
              </p:cNvCxnSpPr>
              <p:nvPr/>
            </p:nvCxnSpPr>
            <p:spPr bwMode="auto">
              <a:xfrm flipV="1">
                <a:off x="4975499" y="1336774"/>
                <a:ext cx="1014412" cy="37465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96" name="Gewinkelte Verbindung 33">
                <a:extLst>
                  <a:ext uri="{FF2B5EF4-FFF2-40B4-BE49-F238E27FC236}">
                    <a16:creationId xmlns:a16="http://schemas.microsoft.com/office/drawing/2014/main" id="{6E80E123-C85B-4E0E-9F9B-994E690E50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49924" y="1241524"/>
                <a:ext cx="0" cy="19050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97" name="Rechteck 46">
                <a:extLst>
                  <a:ext uri="{FF2B5EF4-FFF2-40B4-BE49-F238E27FC236}">
                    <a16:creationId xmlns:a16="http://schemas.microsoft.com/office/drawing/2014/main" id="{8224D3D5-599A-4582-8E79-C0E9E50EA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174" y="4327666"/>
                <a:ext cx="1116012" cy="180975"/>
              </a:xfrm>
              <a:prstGeom prst="rect">
                <a:avLst/>
              </a:prstGeom>
              <a:solidFill>
                <a:srgbClr val="B2CAE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lIns="0" rIns="0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1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Atm. Deposition</a:t>
                </a:r>
              </a:p>
            </p:txBody>
          </p:sp>
          <p:sp>
            <p:nvSpPr>
              <p:cNvPr id="6198" name="Rechteck 47">
                <a:extLst>
                  <a:ext uri="{FF2B5EF4-FFF2-40B4-BE49-F238E27FC236}">
                    <a16:creationId xmlns:a16="http://schemas.microsoft.com/office/drawing/2014/main" id="{A7E30877-FE84-4A91-8597-0FDAA5552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762" y="4564203"/>
                <a:ext cx="1116013" cy="180975"/>
              </a:xfrm>
              <a:prstGeom prst="rect">
                <a:avLst/>
              </a:prstGeom>
              <a:solidFill>
                <a:srgbClr val="B2CAE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lIns="0" rIns="0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1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Erosion</a:t>
                </a:r>
              </a:p>
            </p:txBody>
          </p:sp>
          <p:sp>
            <p:nvSpPr>
              <p:cNvPr id="53" name="Rechteckiger Pfeil 53">
                <a:extLst>
                  <a:ext uri="{FF2B5EF4-FFF2-40B4-BE49-F238E27FC236}">
                    <a16:creationId xmlns:a16="http://schemas.microsoft.com/office/drawing/2014/main" id="{BF06BE1F-2231-499E-8094-0C356AF3511C}"/>
                  </a:ext>
                </a:extLst>
              </p:cNvPr>
              <p:cNvSpPr/>
              <p:nvPr/>
            </p:nvSpPr>
            <p:spPr>
              <a:xfrm flipH="1">
                <a:off x="2124651" y="2414268"/>
                <a:ext cx="2451107" cy="1471221"/>
              </a:xfrm>
              <a:prstGeom prst="bentArrow">
                <a:avLst>
                  <a:gd name="adj1" fmla="val 25000"/>
                  <a:gd name="adj2" fmla="val 7164"/>
                  <a:gd name="adj3" fmla="val 28509"/>
                  <a:gd name="adj4" fmla="val 54030"/>
                </a:avLst>
              </a:prstGeom>
              <a:solidFill>
                <a:srgbClr val="DBE09E"/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e-DE" dirty="0">
                  <a:solidFill>
                    <a:srgbClr val="FFFFFF"/>
                  </a:solidFill>
                  <a:latin typeface="Arial Narrow"/>
                  <a:cs typeface="Arial" panose="020B0604020202020204" pitchFamily="34" charset="0"/>
                </a:endParaRPr>
              </a:p>
            </p:txBody>
          </p:sp>
          <p:sp>
            <p:nvSpPr>
              <p:cNvPr id="6200" name="Rechteck 49">
                <a:extLst>
                  <a:ext uri="{FF2B5EF4-FFF2-40B4-BE49-F238E27FC236}">
                    <a16:creationId xmlns:a16="http://schemas.microsoft.com/office/drawing/2014/main" id="{59815B66-B077-491D-ABD6-A39A33B5E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662" y="2436913"/>
                <a:ext cx="1116013" cy="180975"/>
              </a:xfrm>
              <a:prstGeom prst="rect">
                <a:avLst/>
              </a:prstGeom>
              <a:noFill/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1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feedback</a:t>
                </a:r>
              </a:p>
            </p:txBody>
          </p:sp>
          <p:grpSp>
            <p:nvGrpSpPr>
              <p:cNvPr id="6201" name="Gruppieren 51">
                <a:extLst>
                  <a:ext uri="{FF2B5EF4-FFF2-40B4-BE49-F238E27FC236}">
                    <a16:creationId xmlns:a16="http://schemas.microsoft.com/office/drawing/2014/main" id="{AED388E1-2452-43B9-A670-2A589F189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5649" y="3411637"/>
                <a:ext cx="265112" cy="1568450"/>
                <a:chOff x="6210397" y="3770163"/>
                <a:chExt cx="264992" cy="1567405"/>
              </a:xfrm>
            </p:grpSpPr>
            <p:cxnSp>
              <p:nvCxnSpPr>
                <p:cNvPr id="6222" name="Gewinkelte Verbindung 33">
                  <a:extLst>
                    <a:ext uri="{FF2B5EF4-FFF2-40B4-BE49-F238E27FC236}">
                      <a16:creationId xmlns:a16="http://schemas.microsoft.com/office/drawing/2014/main" id="{5BAFD050-5528-4F44-8DAD-AD94F129073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465260" y="3770163"/>
                  <a:ext cx="0" cy="1525828"/>
                </a:xfrm>
                <a:prstGeom prst="straightConnector1">
                  <a:avLst/>
                </a:prstGeom>
                <a:noFill/>
                <a:ln w="28575" cap="rnd" algn="ctr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7" name="Rechteckiger Pfeil 77">
                  <a:extLst>
                    <a:ext uri="{FF2B5EF4-FFF2-40B4-BE49-F238E27FC236}">
                      <a16:creationId xmlns:a16="http://schemas.microsoft.com/office/drawing/2014/main" id="{3F7CB94E-AE99-4BAD-AE77-47E3CD02B997}"/>
                    </a:ext>
                  </a:extLst>
                </p:cNvPr>
                <p:cNvSpPr/>
                <p:nvPr/>
              </p:nvSpPr>
              <p:spPr>
                <a:xfrm rot="10800000">
                  <a:off x="6258313" y="5252407"/>
                  <a:ext cx="217390" cy="85645"/>
                </a:xfrm>
                <a:prstGeom prst="bentArrow">
                  <a:avLst>
                    <a:gd name="adj1" fmla="val 25000"/>
                    <a:gd name="adj2" fmla="val 25000"/>
                    <a:gd name="adj3" fmla="val 25000"/>
                    <a:gd name="adj4" fmla="val 40922"/>
                  </a:avLst>
                </a:prstGeom>
                <a:solidFill>
                  <a:srgbClr val="007AD6"/>
                </a:solidFill>
                <a:ln w="6350" cap="sq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 dirty="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cxnSp>
              <p:nvCxnSpPr>
                <p:cNvPr id="6224" name="Gewinkelte Verbindung 33">
                  <a:extLst>
                    <a:ext uri="{FF2B5EF4-FFF2-40B4-BE49-F238E27FC236}">
                      <a16:creationId xmlns:a16="http://schemas.microsoft.com/office/drawing/2014/main" id="{8236896E-16CA-4FD2-BB7F-9E23BFDDAEA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210397" y="5316190"/>
                  <a:ext cx="40394" cy="0"/>
                </a:xfrm>
                <a:prstGeom prst="straightConnector1">
                  <a:avLst/>
                </a:prstGeom>
                <a:noFill/>
                <a:ln w="25400" cap="rnd" algn="ctr">
                  <a:solidFill>
                    <a:srgbClr val="00206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6" name="Rechteckiger Pfeil 56">
                <a:extLst>
                  <a:ext uri="{FF2B5EF4-FFF2-40B4-BE49-F238E27FC236}">
                    <a16:creationId xmlns:a16="http://schemas.microsoft.com/office/drawing/2014/main" id="{FA552E89-8D19-4D60-A0A2-274B507B3F26}"/>
                  </a:ext>
                </a:extLst>
              </p:cNvPr>
              <p:cNvSpPr/>
              <p:nvPr/>
            </p:nvSpPr>
            <p:spPr>
              <a:xfrm rot="5400000" flipV="1">
                <a:off x="6380777" y="1868302"/>
                <a:ext cx="196798" cy="73025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0922"/>
                </a:avLst>
              </a:prstGeom>
              <a:solidFill>
                <a:srgbClr val="007AD6"/>
              </a:solidFill>
              <a:ln w="6350" cap="sq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rgbClr val="000000"/>
                  </a:solidFill>
                  <a:latin typeface="Arial Narrow"/>
                </a:endParaRPr>
              </a:p>
            </p:txBody>
          </p:sp>
          <p:cxnSp>
            <p:nvCxnSpPr>
              <p:cNvPr id="6203" name="Gewinkelte Verbindung 33">
                <a:extLst>
                  <a:ext uri="{FF2B5EF4-FFF2-40B4-BE49-F238E27FC236}">
                    <a16:creationId xmlns:a16="http://schemas.microsoft.com/office/drawing/2014/main" id="{A64AE52D-6B8C-4A7E-A1BD-EF7C923F75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439174" y="2013050"/>
                <a:ext cx="41275" cy="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04" name="Gewinkelte Verbindung 33">
                <a:extLst>
                  <a:ext uri="{FF2B5EF4-FFF2-40B4-BE49-F238E27FC236}">
                    <a16:creationId xmlns:a16="http://schemas.microsoft.com/office/drawing/2014/main" id="{1CAAA45F-73EA-4BAE-87F9-2E9568550E65}"/>
                  </a:ext>
                </a:extLst>
              </p:cNvPr>
              <p:cNvCxnSpPr>
                <a:cxnSpLocks noChangeShapeType="1"/>
                <a:stCxn id="56" idx="2"/>
              </p:cNvCxnSpPr>
              <p:nvPr/>
            </p:nvCxnSpPr>
            <p:spPr bwMode="auto">
              <a:xfrm>
                <a:off x="6515374" y="1816200"/>
                <a:ext cx="1085850" cy="11113"/>
              </a:xfrm>
              <a:prstGeom prst="straightConnector1">
                <a:avLst/>
              </a:prstGeom>
              <a:noFill/>
              <a:ln w="27940" cap="rnd" algn="ctr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" name="Rechteckiger Pfeil 59">
                <a:extLst>
                  <a:ext uri="{FF2B5EF4-FFF2-40B4-BE49-F238E27FC236}">
                    <a16:creationId xmlns:a16="http://schemas.microsoft.com/office/drawing/2014/main" id="{F782516E-A4BE-4653-9104-F2ADA8692FDE}"/>
                  </a:ext>
                </a:extLst>
              </p:cNvPr>
              <p:cNvSpPr/>
              <p:nvPr/>
            </p:nvSpPr>
            <p:spPr>
              <a:xfrm rot="5400000">
                <a:off x="7529333" y="1859572"/>
                <a:ext cx="171404" cy="84138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0922"/>
                </a:avLst>
              </a:prstGeom>
              <a:solidFill>
                <a:srgbClr val="007AD6"/>
              </a:solidFill>
              <a:ln w="6350" cap="sq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rgbClr val="000000"/>
                  </a:solidFill>
                  <a:latin typeface="Arial Narrow"/>
                </a:endParaRPr>
              </a:p>
            </p:txBody>
          </p:sp>
          <p:cxnSp>
            <p:nvCxnSpPr>
              <p:cNvPr id="6206" name="Gewinkelte Verbindung 33">
                <a:extLst>
                  <a:ext uri="{FF2B5EF4-FFF2-40B4-BE49-F238E27FC236}">
                    <a16:creationId xmlns:a16="http://schemas.microsoft.com/office/drawing/2014/main" id="{898509E6-E55D-4BB8-A4E2-BEA3C26985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612337" y="2016225"/>
                <a:ext cx="41275" cy="0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07" name="Gewinkelte Verbindung 33">
                <a:extLst>
                  <a:ext uri="{FF2B5EF4-FFF2-40B4-BE49-F238E27FC236}">
                    <a16:creationId xmlns:a16="http://schemas.microsoft.com/office/drawing/2014/main" id="{5FE8F39C-8F37-42E6-8C38-3F3712C651C1}"/>
                  </a:ext>
                </a:extLst>
              </p:cNvPr>
              <p:cNvCxnSpPr>
                <a:cxnSpLocks noChangeShapeType="1"/>
                <a:stCxn id="28" idx="2"/>
              </p:cNvCxnSpPr>
              <p:nvPr/>
            </p:nvCxnSpPr>
            <p:spPr bwMode="auto">
              <a:xfrm>
                <a:off x="7089974" y="4581129"/>
                <a:ext cx="11150" cy="526055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0D63F31A-7C8D-43E2-8F9F-FA0A51B07580}"/>
                  </a:ext>
                </a:extLst>
              </p:cNvPr>
              <p:cNvSpPr/>
              <p:nvPr/>
            </p:nvSpPr>
            <p:spPr>
              <a:xfrm>
                <a:off x="7715841" y="3809309"/>
                <a:ext cx="1196978" cy="771320"/>
              </a:xfrm>
              <a:prstGeom prst="rect">
                <a:avLst/>
              </a:prstGeom>
              <a:solidFill>
                <a:srgbClr val="B2CAE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1050" kern="0" dirty="0">
                    <a:solidFill>
                      <a:srgbClr val="000000"/>
                    </a:solidFill>
                    <a:latin typeface="Arial Narrow"/>
                    <a:cs typeface="Arial" panose="020B0604020202020204" pitchFamily="34" charset="0"/>
                  </a:rPr>
                  <a:t>N-Eintrag ins Grundwasser aus Kleinkläranlagen u. urbanen Systemen</a:t>
                </a:r>
              </a:p>
            </p:txBody>
          </p:sp>
          <p:sp>
            <p:nvSpPr>
              <p:cNvPr id="63" name="Rechteck 47">
                <a:extLst>
                  <a:ext uri="{FF2B5EF4-FFF2-40B4-BE49-F238E27FC236}">
                    <a16:creationId xmlns:a16="http://schemas.microsoft.com/office/drawing/2014/main" id="{34587E64-4636-41E3-8873-035A20725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9103" y="5366233"/>
                <a:ext cx="1116015" cy="1809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lIns="0" rIns="0" anchor="ctr"/>
              <a:lstStyle>
                <a:lvl1pPr eaLnBrk="0" hangingPunct="0">
                  <a:spcBef>
                    <a:spcPct val="20000"/>
                  </a:spcBef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defRPr/>
                </a:pPr>
                <a:r>
                  <a:rPr lang="de-DE" altLang="de-DE" sz="1100" dirty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Fließzeit</a:t>
                </a:r>
              </a:p>
            </p:txBody>
          </p:sp>
          <p:sp>
            <p:nvSpPr>
              <p:cNvPr id="64" name="Rechteck 47">
                <a:extLst>
                  <a:ext uri="{FF2B5EF4-FFF2-40B4-BE49-F238E27FC236}">
                    <a16:creationId xmlns:a16="http://schemas.microsoft.com/office/drawing/2014/main" id="{957A2BA9-0F09-427B-8178-12D19D5D0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9103" y="5582075"/>
                <a:ext cx="1116015" cy="1809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lIns="0" rIns="0" anchor="ctr"/>
              <a:lstStyle>
                <a:lvl1pPr eaLnBrk="0" hangingPunct="0">
                  <a:spcBef>
                    <a:spcPct val="20000"/>
                  </a:spcBef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defRPr/>
                </a:pPr>
                <a:r>
                  <a:rPr lang="de-DE" altLang="de-DE" sz="1100" dirty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Denitrifikation</a:t>
                </a:r>
              </a:p>
            </p:txBody>
          </p:sp>
          <p:cxnSp>
            <p:nvCxnSpPr>
              <p:cNvPr id="6211" name="Gewinkelte Verbindung 33">
                <a:extLst>
                  <a:ext uri="{FF2B5EF4-FFF2-40B4-BE49-F238E27FC236}">
                    <a16:creationId xmlns:a16="http://schemas.microsoft.com/office/drawing/2014/main" id="{7FB99894-BA46-484D-AFE2-66D48FF7B960}"/>
                  </a:ext>
                </a:extLst>
              </p:cNvPr>
              <p:cNvCxnSpPr>
                <a:cxnSpLocks noChangeShapeType="1"/>
                <a:stCxn id="62" idx="2"/>
              </p:cNvCxnSpPr>
              <p:nvPr/>
            </p:nvCxnSpPr>
            <p:spPr bwMode="auto">
              <a:xfrm flipH="1">
                <a:off x="8313887" y="4581129"/>
                <a:ext cx="1" cy="526055"/>
              </a:xfrm>
              <a:prstGeom prst="straightConnector1">
                <a:avLst/>
              </a:prstGeom>
              <a:noFill/>
              <a:ln w="25400" cap="rnd" algn="ctr">
                <a:solidFill>
                  <a:srgbClr val="00206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6212" name="Picture 2">
                <a:extLst>
                  <a:ext uri="{FF2B5EF4-FFF2-40B4-BE49-F238E27FC236}">
                    <a16:creationId xmlns:a16="http://schemas.microsoft.com/office/drawing/2014/main" id="{726AF07F-2A22-4CDF-835A-EC60D13ACB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1" t="2307" r="31151" b="87138"/>
              <a:stretch>
                <a:fillRect/>
              </a:stretch>
            </p:blipFill>
            <p:spPr bwMode="auto">
              <a:xfrm>
                <a:off x="4519886" y="3117216"/>
                <a:ext cx="925388" cy="156339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13" name="Rechteck 49">
                <a:extLst>
                  <a:ext uri="{FF2B5EF4-FFF2-40B4-BE49-F238E27FC236}">
                    <a16:creationId xmlns:a16="http://schemas.microsoft.com/office/drawing/2014/main" id="{8DAA442E-D0C4-4180-A4B4-58000B83B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7088" y="3104010"/>
                <a:ext cx="676895" cy="180975"/>
              </a:xfrm>
              <a:prstGeom prst="rect">
                <a:avLst/>
              </a:prstGeom>
              <a:noFill/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1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feedback</a:t>
                </a: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86731089-87B9-4FB3-9AE0-C35D6693FA70}"/>
                  </a:ext>
                </a:extLst>
              </p:cNvPr>
              <p:cNvSpPr/>
              <p:nvPr/>
            </p:nvSpPr>
            <p:spPr>
              <a:xfrm>
                <a:off x="4570996" y="3122104"/>
                <a:ext cx="869952" cy="144424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5000"/>
                  </a:lnSpc>
                  <a:defRPr/>
                </a:pPr>
                <a:endParaRPr lang="de-DE" sz="2400" dirty="0"/>
              </a:p>
            </p:txBody>
          </p:sp>
          <p:pic>
            <p:nvPicPr>
              <p:cNvPr id="6215" name="Picture 2">
                <a:extLst>
                  <a:ext uri="{FF2B5EF4-FFF2-40B4-BE49-F238E27FC236}">
                    <a16:creationId xmlns:a16="http://schemas.microsoft.com/office/drawing/2014/main" id="{4FE34CED-46FB-4DBB-AA1C-74DD183F19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91" t="2307" r="31151" b="87138"/>
              <a:stretch>
                <a:fillRect/>
              </a:stretch>
            </p:blipFill>
            <p:spPr bwMode="auto">
              <a:xfrm>
                <a:off x="4447879" y="3131707"/>
                <a:ext cx="168539" cy="133789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16" name="Picture 2" descr="C:\Users\Wendland\Desktop\LANUV 13_12_2018\Karten 13_12\DENUZ - N Ueberschuesse Ist.tif">
                <a:extLst>
                  <a:ext uri="{FF2B5EF4-FFF2-40B4-BE49-F238E27FC236}">
                    <a16:creationId xmlns:a16="http://schemas.microsoft.com/office/drawing/2014/main" id="{D8CFDE83-0903-4FC3-8FE4-01789A04C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273" y="1318864"/>
                <a:ext cx="1354491" cy="134367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7" name="Picture 2" descr="C:\Users\Wendland\Desktop\tif\DENUZ - N Austrag Grundwasser Ist.tif">
                <a:extLst>
                  <a:ext uri="{FF2B5EF4-FFF2-40B4-BE49-F238E27FC236}">
                    <a16:creationId xmlns:a16="http://schemas.microsoft.com/office/drawing/2014/main" id="{26C550A6-5A91-44D0-8BD7-2F19C8346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3823" y="4547796"/>
                <a:ext cx="1003417" cy="995403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2" name="Gerade Verbindung mit Pfeil 71">
                <a:extLst>
                  <a:ext uri="{FF2B5EF4-FFF2-40B4-BE49-F238E27FC236}">
                    <a16:creationId xmlns:a16="http://schemas.microsoft.com/office/drawing/2014/main" id="{BAA143AC-4924-4C51-81EF-1E9376912E44}"/>
                  </a:ext>
                </a:extLst>
              </p:cNvPr>
              <p:cNvCxnSpPr/>
              <p:nvPr/>
            </p:nvCxnSpPr>
            <p:spPr>
              <a:xfrm flipH="1" flipV="1">
                <a:off x="8612782" y="3255419"/>
                <a:ext cx="287338" cy="9522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5">
                <a:extLst>
                  <a:ext uri="{FF2B5EF4-FFF2-40B4-BE49-F238E27FC236}">
                    <a16:creationId xmlns:a16="http://schemas.microsoft.com/office/drawing/2014/main" id="{3432BF1B-A82C-4D1A-AF73-DCF5DB6B11C5}"/>
                  </a:ext>
                </a:extLst>
              </p:cNvPr>
              <p:cNvCxnSpPr/>
              <p:nvPr/>
            </p:nvCxnSpPr>
            <p:spPr>
              <a:xfrm flipV="1">
                <a:off x="8900120" y="3264941"/>
                <a:ext cx="0" cy="523736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8406BC1C-2233-426A-8927-1FE3705A2A55}"/>
                  </a:ext>
                </a:extLst>
              </p:cNvPr>
              <p:cNvSpPr txBox="1"/>
              <p:nvPr/>
            </p:nvSpPr>
            <p:spPr>
              <a:xfrm>
                <a:off x="6707777" y="4590151"/>
                <a:ext cx="2192343" cy="46184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200" dirty="0">
                    <a:solidFill>
                      <a:schemeClr val="accent2">
                        <a:lumMod val="50000"/>
                      </a:schemeClr>
                    </a:solidFill>
                  </a:rPr>
                  <a:t>Verweilzeit in der Grundwasserüberdeckung</a:t>
                </a:r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BDE65E03-F673-4A2D-B5E7-F4E944986069}"/>
                  </a:ext>
                </a:extLst>
              </p:cNvPr>
              <p:cNvSpPr/>
              <p:nvPr/>
            </p:nvSpPr>
            <p:spPr>
              <a:xfrm>
                <a:off x="72008" y="836712"/>
                <a:ext cx="8904312" cy="504056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5000"/>
                  </a:lnSpc>
                  <a:defRPr/>
                </a:pPr>
                <a:endParaRPr lang="de-DE" sz="2400" dirty="0"/>
              </a:p>
            </p:txBody>
          </p:sp>
        </p:grp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CBAD79C-B079-40C3-99DD-97D52DE48A3A}"/>
                </a:ext>
              </a:extLst>
            </p:cNvPr>
            <p:cNvSpPr/>
            <p:nvPr/>
          </p:nvSpPr>
          <p:spPr>
            <a:xfrm>
              <a:off x="5551920" y="4549570"/>
              <a:ext cx="346076" cy="87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5000"/>
                </a:lnSpc>
                <a:defRPr/>
              </a:pPr>
              <a:endParaRPr lang="de-DE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757B29-63FD-4F21-8FD8-89A7003943FB}"/>
                </a:ext>
              </a:extLst>
            </p:cNvPr>
            <p:cNvSpPr/>
            <p:nvPr/>
          </p:nvSpPr>
          <p:spPr>
            <a:xfrm>
              <a:off x="5553507" y="4522590"/>
              <a:ext cx="214314" cy="872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5000"/>
                </a:lnSpc>
                <a:defRPr/>
              </a:pPr>
              <a:endParaRPr lang="de-DE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6F49418-91CB-4062-AC29-AE92920FA206}"/>
                </a:ext>
              </a:extLst>
            </p:cNvPr>
            <p:cNvSpPr/>
            <p:nvPr/>
          </p:nvSpPr>
          <p:spPr>
            <a:xfrm>
              <a:off x="5724957" y="4521002"/>
              <a:ext cx="214314" cy="872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5000"/>
                </a:lnSpc>
                <a:defRPr/>
              </a:pPr>
              <a:endParaRPr lang="de-DE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AF1A28D-8BA2-4159-8579-850B18F4FFA9}"/>
                </a:ext>
              </a:extLst>
            </p:cNvPr>
            <p:cNvSpPr/>
            <p:nvPr/>
          </p:nvSpPr>
          <p:spPr>
            <a:xfrm>
              <a:off x="6232959" y="5233601"/>
              <a:ext cx="282576" cy="2317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5000"/>
                </a:lnSpc>
                <a:defRPr/>
              </a:pPr>
              <a:endParaRPr lang="de-DE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1542B9DE-30A1-43CE-985F-40C511FBC943}"/>
              </a:ext>
            </a:extLst>
          </p:cNvPr>
          <p:cNvGrpSpPr>
            <a:grpSpLocks/>
          </p:cNvGrpSpPr>
          <p:nvPr/>
        </p:nvGrpSpPr>
        <p:grpSpPr bwMode="auto">
          <a:xfrm>
            <a:off x="80963" y="2420938"/>
            <a:ext cx="8951912" cy="3849687"/>
            <a:chOff x="122238" y="2432050"/>
            <a:chExt cx="8951912" cy="3849492"/>
          </a:xfrm>
        </p:grpSpPr>
        <p:sp>
          <p:nvSpPr>
            <p:cNvPr id="82" name="Rechteck: abgerundete Ecken 81">
              <a:extLst>
                <a:ext uri="{FF2B5EF4-FFF2-40B4-BE49-F238E27FC236}">
                  <a16:creationId xmlns:a16="http://schemas.microsoft.com/office/drawing/2014/main" id="{08843559-460A-48A6-938C-70B78950986D}"/>
                </a:ext>
              </a:extLst>
            </p:cNvPr>
            <p:cNvSpPr/>
            <p:nvPr/>
          </p:nvSpPr>
          <p:spPr>
            <a:xfrm>
              <a:off x="5095875" y="2432050"/>
              <a:ext cx="3978275" cy="1760448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83" name="Rechteck: abgerundete Ecken 82">
              <a:extLst>
                <a:ext uri="{FF2B5EF4-FFF2-40B4-BE49-F238E27FC236}">
                  <a16:creationId xmlns:a16="http://schemas.microsoft.com/office/drawing/2014/main" id="{E189447B-8FD0-406F-84F1-992D1506DC37}"/>
                </a:ext>
              </a:extLst>
            </p:cNvPr>
            <p:cNvSpPr/>
            <p:nvPr/>
          </p:nvSpPr>
          <p:spPr>
            <a:xfrm>
              <a:off x="5026025" y="4984621"/>
              <a:ext cx="1347788" cy="1296921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84" name="Rechteck: abgerundete Ecken 83">
              <a:extLst>
                <a:ext uri="{FF2B5EF4-FFF2-40B4-BE49-F238E27FC236}">
                  <a16:creationId xmlns:a16="http://schemas.microsoft.com/office/drawing/2014/main" id="{BD28FF7A-7C2B-47F4-96F6-30835997BE40}"/>
                </a:ext>
              </a:extLst>
            </p:cNvPr>
            <p:cNvSpPr/>
            <p:nvPr/>
          </p:nvSpPr>
          <p:spPr>
            <a:xfrm>
              <a:off x="6613525" y="4963984"/>
              <a:ext cx="2349500" cy="1317558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85" name="Rechteck: abgerundete Ecken 84">
              <a:extLst>
                <a:ext uri="{FF2B5EF4-FFF2-40B4-BE49-F238E27FC236}">
                  <a16:creationId xmlns:a16="http://schemas.microsoft.com/office/drawing/2014/main" id="{2644F49A-A452-4669-8C6A-3B763A64AEDC}"/>
                </a:ext>
              </a:extLst>
            </p:cNvPr>
            <p:cNvSpPr/>
            <p:nvPr/>
          </p:nvSpPr>
          <p:spPr>
            <a:xfrm>
              <a:off x="122238" y="4963984"/>
              <a:ext cx="3303587" cy="1254061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2BF3DC-9F00-A764-4930-43633A35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7" y="2187310"/>
            <a:ext cx="5522499" cy="31465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EA645A-D846-9012-A824-475BA52B9B49}"/>
              </a:ext>
            </a:extLst>
          </p:cNvPr>
          <p:cNvSpPr/>
          <p:nvPr/>
        </p:nvSpPr>
        <p:spPr>
          <a:xfrm>
            <a:off x="7225239" y="5549874"/>
            <a:ext cx="172124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655C60-8ED1-E4D2-6D96-94DE6BF60277}"/>
              </a:ext>
            </a:extLst>
          </p:cNvPr>
          <p:cNvSpPr/>
          <p:nvPr/>
        </p:nvSpPr>
        <p:spPr>
          <a:xfrm>
            <a:off x="197514" y="5847121"/>
            <a:ext cx="1890210" cy="3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/>
          </a:p>
        </p:txBody>
      </p:sp>
      <p:cxnSp>
        <p:nvCxnSpPr>
          <p:cNvPr id="97" name="Verbinder: gekrümmt 96">
            <a:extLst>
              <a:ext uri="{FF2B5EF4-FFF2-40B4-BE49-F238E27FC236}">
                <a16:creationId xmlns:a16="http://schemas.microsoft.com/office/drawing/2014/main" id="{2050239D-7703-7ED6-AE3D-A9493ADB5513}"/>
              </a:ext>
            </a:extLst>
          </p:cNvPr>
          <p:cNvCxnSpPr>
            <a:cxnSpLocks/>
          </p:cNvCxnSpPr>
          <p:nvPr/>
        </p:nvCxnSpPr>
        <p:spPr>
          <a:xfrm flipV="1">
            <a:off x="4615644" y="2079298"/>
            <a:ext cx="1451278" cy="87016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hteck 114">
            <a:extLst>
              <a:ext uri="{FF2B5EF4-FFF2-40B4-BE49-F238E27FC236}">
                <a16:creationId xmlns:a16="http://schemas.microsoft.com/office/drawing/2014/main" id="{CD9F8573-99C0-FAB5-2F73-173BE187E338}"/>
              </a:ext>
            </a:extLst>
          </p:cNvPr>
          <p:cNvSpPr/>
          <p:nvPr/>
        </p:nvSpPr>
        <p:spPr>
          <a:xfrm>
            <a:off x="5112060" y="1121382"/>
            <a:ext cx="3942434" cy="934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IIa: Aktualisierung / Verfeinerung mGROWA-Modell: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Umstellung auf Periode 1991 - 2020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Erstellung / Verwendung 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Verwendung aktualisierte Grundwasseroberfläche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Verwendung aktualisierte Dränkarte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Landnutzung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Räumliche Modellerweiterung Grenzregion</a:t>
            </a:r>
          </a:p>
        </p:txBody>
      </p:sp>
      <p:cxnSp>
        <p:nvCxnSpPr>
          <p:cNvPr id="123" name="Verbinder: gekrümmt 122">
            <a:extLst>
              <a:ext uri="{FF2B5EF4-FFF2-40B4-BE49-F238E27FC236}">
                <a16:creationId xmlns:a16="http://schemas.microsoft.com/office/drawing/2014/main" id="{26C0B4E7-65BE-F595-5297-18236C5A28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0742" y="4901802"/>
            <a:ext cx="1065145" cy="67516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5300A229-0829-30EA-9EFC-DB4F4253E3AD}"/>
              </a:ext>
            </a:extLst>
          </p:cNvPr>
          <p:cNvSpPr/>
          <p:nvPr/>
        </p:nvSpPr>
        <p:spPr>
          <a:xfrm>
            <a:off x="6177205" y="3219526"/>
            <a:ext cx="2877290" cy="1112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Aktualisierung Nitratkonzentration im Sickerwasser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Basierend auf N-Bilanzüberschüssen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Basierend auf N-Deposition 2020-2023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Basierend auf Sickerwasserraten 1991-2020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Basierend auf verfeinertem Nitratabbau im Boden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  <a:sym typeface="Wingdings" panose="05000000000000000000" pitchFamily="2" charset="2"/>
              </a:rPr>
              <a:t>Verfeinerte Plausibilitätsüberprüfung:</a:t>
            </a:r>
          </a:p>
          <a:p>
            <a:pPr marL="267891" lvl="1" indent="-132160">
              <a:lnSpc>
                <a:spcPct val="95000"/>
              </a:lnSpc>
              <a:buFont typeface="Symbol" panose="05050102010706020507" pitchFamily="18" charset="2"/>
              <a:buChar char="-"/>
            </a:pPr>
            <a:r>
              <a:rPr lang="de-DE" sz="825" dirty="0">
                <a:solidFill>
                  <a:schemeClr val="tx1"/>
                </a:solidFill>
              </a:rPr>
              <a:t>nach Wolters et al. 2021</a:t>
            </a:r>
          </a:p>
          <a:p>
            <a:pPr marL="267891" lvl="1" indent="-132160">
              <a:lnSpc>
                <a:spcPct val="95000"/>
              </a:lnSpc>
              <a:buFont typeface="Symbol" panose="05050102010706020507" pitchFamily="18" charset="2"/>
              <a:buChar char="-"/>
            </a:pPr>
            <a:r>
              <a:rPr lang="de-DE" sz="825" dirty="0">
                <a:solidFill>
                  <a:schemeClr val="tx1"/>
                </a:solidFill>
              </a:rPr>
              <a:t>Aktualisierte NO3-Messwerten im Grundwasser</a:t>
            </a:r>
          </a:p>
          <a:p>
            <a:pPr marL="267891" lvl="1" indent="-132160">
              <a:lnSpc>
                <a:spcPct val="95000"/>
              </a:lnSpc>
              <a:buFont typeface="Symbol" panose="05050102010706020507" pitchFamily="18" charset="2"/>
              <a:buChar char="-"/>
            </a:pPr>
            <a:r>
              <a:rPr lang="de-DE" sz="825" dirty="0">
                <a:solidFill>
                  <a:schemeClr val="tx1"/>
                </a:solidFill>
              </a:rPr>
              <a:t>historische N-Bilanzsalden seit 2003</a:t>
            </a:r>
          </a:p>
        </p:txBody>
      </p: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C09B015C-E4E7-0D40-221C-EDBDC58E65ED}"/>
              </a:ext>
            </a:extLst>
          </p:cNvPr>
          <p:cNvCxnSpPr>
            <a:cxnSpLocks/>
          </p:cNvCxnSpPr>
          <p:nvPr/>
        </p:nvCxnSpPr>
        <p:spPr>
          <a:xfrm flipV="1">
            <a:off x="5760132" y="3549630"/>
            <a:ext cx="436531" cy="20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hteck 129">
            <a:extLst>
              <a:ext uri="{FF2B5EF4-FFF2-40B4-BE49-F238E27FC236}">
                <a16:creationId xmlns:a16="http://schemas.microsoft.com/office/drawing/2014/main" id="{0EA1E16D-BDE9-B2C3-F49E-FC89FDC9D34B}"/>
              </a:ext>
            </a:extLst>
          </p:cNvPr>
          <p:cNvSpPr/>
          <p:nvPr/>
        </p:nvSpPr>
        <p:spPr>
          <a:xfrm>
            <a:off x="6177205" y="2201502"/>
            <a:ext cx="2877293" cy="853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IV: Verfeinerung Denitrifikation Boden DENUZ-</a:t>
            </a:r>
            <a:br>
              <a:rPr lang="de-DE" sz="825" b="1" dirty="0">
                <a:solidFill>
                  <a:schemeClr val="tx1"/>
                </a:solidFill>
              </a:rPr>
            </a:br>
            <a:r>
              <a:rPr lang="de-DE" sz="825" b="1" dirty="0">
                <a:solidFill>
                  <a:schemeClr val="tx1"/>
                </a:solidFill>
              </a:rPr>
              <a:t>            Modell: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  <a:sym typeface="Wingdings" panose="05000000000000000000" pitchFamily="2" charset="2"/>
              </a:rPr>
              <a:t>Neuableitung Nitratabbaubedingungen aus </a:t>
            </a:r>
            <a:r>
              <a:rPr lang="de-DE" sz="825" dirty="0">
                <a:solidFill>
                  <a:srgbClr val="FF0000"/>
                </a:solidFill>
              </a:rPr>
              <a:t>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Verwendung aktualisierte Verweilzeiten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Verwendung aktualisierte Sickerwasserraten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Überprüfung Abbaupotentiale Deckschichten</a:t>
            </a:r>
          </a:p>
        </p:txBody>
      </p: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8DC8228D-1153-0E52-82CC-26E460F6E87C}"/>
              </a:ext>
            </a:extLst>
          </p:cNvPr>
          <p:cNvCxnSpPr>
            <a:cxnSpLocks/>
            <a:endCxn id="130" idx="1"/>
          </p:cNvCxnSpPr>
          <p:nvPr/>
        </p:nvCxnSpPr>
        <p:spPr>
          <a:xfrm flipV="1">
            <a:off x="5706126" y="2628495"/>
            <a:ext cx="471079" cy="32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hteck 132">
            <a:extLst>
              <a:ext uri="{FF2B5EF4-FFF2-40B4-BE49-F238E27FC236}">
                <a16:creationId xmlns:a16="http://schemas.microsoft.com/office/drawing/2014/main" id="{DFD1D858-CE24-D667-7D68-C596E8785964}"/>
              </a:ext>
            </a:extLst>
          </p:cNvPr>
          <p:cNvSpPr/>
          <p:nvPr/>
        </p:nvSpPr>
        <p:spPr>
          <a:xfrm>
            <a:off x="6190638" y="4469754"/>
            <a:ext cx="2863858" cy="799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III: Verfeinerung Verweilzeitenberechnung UZ: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Sickerwasser Periode 1991 - 2020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Aktualisierte Grundwasseroberfläche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Aktualisierte Dränkarte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Landnutzung 2020-2022</a:t>
            </a: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D30CAB2A-7DA4-468A-F8FF-DAE021BA54DD}"/>
              </a:ext>
            </a:extLst>
          </p:cNvPr>
          <p:cNvSpPr/>
          <p:nvPr/>
        </p:nvSpPr>
        <p:spPr>
          <a:xfrm>
            <a:off x="5031052" y="5441863"/>
            <a:ext cx="4036290" cy="78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IV: Verfeinerung Fließzeiten / Denitrifikation Grundwasser WEKU-Modell: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aktualisierte Grundwasseroberfläche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Einbeziehung hydrogeologischer Parameter aus Bohrdatenbank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aktualisierte Grundwassergütedaten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Einbeziehung erweiterter Datensatz N2-/Ar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Plausibilitätsüberprüfung nach Wolters et al. 2022</a:t>
            </a:r>
            <a:endParaRPr lang="de-DE" sz="825" dirty="0">
              <a:solidFill>
                <a:srgbClr val="FFFF00"/>
              </a:solidFill>
            </a:endParaRPr>
          </a:p>
        </p:txBody>
      </p: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832B6B62-6432-F527-7826-6B13C21CF20B}"/>
              </a:ext>
            </a:extLst>
          </p:cNvPr>
          <p:cNvCxnSpPr>
            <a:cxnSpLocks/>
          </p:cNvCxnSpPr>
          <p:nvPr/>
        </p:nvCxnSpPr>
        <p:spPr>
          <a:xfrm>
            <a:off x="5166066" y="5268774"/>
            <a:ext cx="0" cy="173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8AFC2A9-0AA5-0CBD-8D45-A71BBBCA55B2}"/>
              </a:ext>
            </a:extLst>
          </p:cNvPr>
          <p:cNvCxnSpPr>
            <a:cxnSpLocks/>
            <a:stCxn id="130" idx="2"/>
            <a:endCxn id="127" idx="0"/>
          </p:cNvCxnSpPr>
          <p:nvPr/>
        </p:nvCxnSpPr>
        <p:spPr>
          <a:xfrm flipH="1">
            <a:off x="7615850" y="3055487"/>
            <a:ext cx="2" cy="164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2EE38B62-C464-6E3A-F292-EE6CA31B8E24}"/>
              </a:ext>
            </a:extLst>
          </p:cNvPr>
          <p:cNvCxnSpPr>
            <a:cxnSpLocks/>
          </p:cNvCxnSpPr>
          <p:nvPr/>
        </p:nvCxnSpPr>
        <p:spPr>
          <a:xfrm>
            <a:off x="5706127" y="4631772"/>
            <a:ext cx="4845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>
            <a:extLst>
              <a:ext uri="{FF2B5EF4-FFF2-40B4-BE49-F238E27FC236}">
                <a16:creationId xmlns:a16="http://schemas.microsoft.com/office/drawing/2014/main" id="{8F009174-4385-30D5-110B-DB141BDD587E}"/>
              </a:ext>
            </a:extLst>
          </p:cNvPr>
          <p:cNvCxnSpPr>
            <a:cxnSpLocks/>
          </p:cNvCxnSpPr>
          <p:nvPr/>
        </p:nvCxnSpPr>
        <p:spPr>
          <a:xfrm>
            <a:off x="3761910" y="5268775"/>
            <a:ext cx="0" cy="186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hteck 155">
            <a:extLst>
              <a:ext uri="{FF2B5EF4-FFF2-40B4-BE49-F238E27FC236}">
                <a16:creationId xmlns:a16="http://schemas.microsoft.com/office/drawing/2014/main" id="{98BFA6D3-84BC-8CDF-D722-836884269820}"/>
              </a:ext>
            </a:extLst>
          </p:cNvPr>
          <p:cNvSpPr/>
          <p:nvPr/>
        </p:nvSpPr>
        <p:spPr>
          <a:xfrm>
            <a:off x="2951821" y="5452933"/>
            <a:ext cx="1998221" cy="774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V + VII: Aktualisierung N-Eintrag: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N-Bilanzüberschüsse 2020 – 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N-Deposition 2020 - 2022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Ergebnis TB IIa und IIb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Ergebnis TB III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Ergebnis TB IV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791966-8363-6EF1-0855-9A9017A6CD4D}"/>
              </a:ext>
            </a:extLst>
          </p:cNvPr>
          <p:cNvSpPr/>
          <p:nvPr/>
        </p:nvSpPr>
        <p:spPr>
          <a:xfrm>
            <a:off x="73938" y="1136217"/>
            <a:ext cx="2052228" cy="437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I: Landwirtschaftskammer (LWK):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N-Bilanzüberschüsse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Historische N-Bilanzsalden seit 2003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3F44C49-CCEF-A635-6258-40B58946C917}"/>
              </a:ext>
            </a:extLst>
          </p:cNvPr>
          <p:cNvCxnSpPr>
            <a:cxnSpLocks/>
          </p:cNvCxnSpPr>
          <p:nvPr/>
        </p:nvCxnSpPr>
        <p:spPr>
          <a:xfrm flipV="1">
            <a:off x="791580" y="1574066"/>
            <a:ext cx="0" cy="6814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549EFB-8B60-93E8-E585-6124D66090D2}"/>
              </a:ext>
            </a:extLst>
          </p:cNvPr>
          <p:cNvCxnSpPr>
            <a:cxnSpLocks/>
          </p:cNvCxnSpPr>
          <p:nvPr/>
        </p:nvCxnSpPr>
        <p:spPr>
          <a:xfrm flipV="1">
            <a:off x="2627784" y="2059330"/>
            <a:ext cx="0" cy="142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4FCD92A3-A430-F3A6-7B87-F14361E662FC}"/>
              </a:ext>
            </a:extLst>
          </p:cNvPr>
          <p:cNvSpPr/>
          <p:nvPr/>
        </p:nvSpPr>
        <p:spPr>
          <a:xfrm>
            <a:off x="1409778" y="1696915"/>
            <a:ext cx="2136107" cy="3613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V + VII: Aktualisierung N-Eintrag: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N-Deposition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Historische N-Deposition seit 2003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5EBFF60-8E08-D3D9-EE6F-3BC4AE1A42A9}"/>
              </a:ext>
            </a:extLst>
          </p:cNvPr>
          <p:cNvSpPr/>
          <p:nvPr/>
        </p:nvSpPr>
        <p:spPr>
          <a:xfrm>
            <a:off x="2870811" y="1121383"/>
            <a:ext cx="2160240" cy="4675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IIb: Aktualisierung Landnutzung: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Landnutzung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Historische Landnutzung seit 2003</a:t>
            </a:r>
          </a:p>
        </p:txBody>
      </p:sp>
      <p:cxnSp>
        <p:nvCxnSpPr>
          <p:cNvPr id="31" name="Verbinder: gekrümmt 30">
            <a:extLst>
              <a:ext uri="{FF2B5EF4-FFF2-40B4-BE49-F238E27FC236}">
                <a16:creationId xmlns:a16="http://schemas.microsoft.com/office/drawing/2014/main" id="{9A512920-BA63-1E43-139F-7039D70058B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50127" y="1838669"/>
            <a:ext cx="931580" cy="6480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905E40A5-D6E3-ABC4-FE1C-A1DF81B85540}"/>
              </a:ext>
            </a:extLst>
          </p:cNvPr>
          <p:cNvSpPr/>
          <p:nvPr/>
        </p:nvSpPr>
        <p:spPr>
          <a:xfrm>
            <a:off x="82558" y="5452933"/>
            <a:ext cx="2398184" cy="774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IIb: Verfeinerung Dränpotenzialkarte: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Landnutzung 2020-2023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Erstellung / Verwendung 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Angaben der LWK zu konkreten Dränflächen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3E4433-2884-733F-1A05-5EA34F61EA54}"/>
              </a:ext>
            </a:extLst>
          </p:cNvPr>
          <p:cNvSpPr txBox="1"/>
          <p:nvPr/>
        </p:nvSpPr>
        <p:spPr>
          <a:xfrm>
            <a:off x="1752135" y="191993"/>
            <a:ext cx="4933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Modellsystem Stickstoff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GROWA+ NRW 2027: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Aktualisierungen und gezielte Weiterentwicklung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2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Infoblock2boR">
            <a:extLst>
              <a:ext uri="{FF2B5EF4-FFF2-40B4-BE49-F238E27FC236}">
                <a16:creationId xmlns:a16="http://schemas.microsoft.com/office/drawing/2014/main" id="{41C2B599-E2B3-4B87-BF5D-616B9495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"/>
          <a:stretch>
            <a:fillRect/>
          </a:stretch>
        </p:blipFill>
        <p:spPr bwMode="auto">
          <a:xfrm>
            <a:off x="911225" y="1503363"/>
            <a:ext cx="7475538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7172" name="Grafik 7">
            <a:extLst>
              <a:ext uri="{FF2B5EF4-FFF2-40B4-BE49-F238E27FC236}">
                <a16:creationId xmlns:a16="http://schemas.microsoft.com/office/drawing/2014/main" id="{64B81AB0-DC18-49D0-AD1E-E00FD004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0B2D241-1B2C-4AF0-AC8E-4A7CA480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51038"/>
            <a:ext cx="7886700" cy="15859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BA8327-7E41-4958-8A1A-0F960538C78B}"/>
              </a:ext>
            </a:extLst>
          </p:cNvPr>
          <p:cNvSpPr/>
          <p:nvPr/>
        </p:nvSpPr>
        <p:spPr>
          <a:xfrm>
            <a:off x="2763838" y="2173288"/>
            <a:ext cx="1997075" cy="50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Bodenoberfläche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97C9596-38FC-4828-9892-216A5007C68C}"/>
              </a:ext>
            </a:extLst>
          </p:cNvPr>
          <p:cNvSpPr/>
          <p:nvPr/>
        </p:nvSpPr>
        <p:spPr>
          <a:xfrm>
            <a:off x="1314450" y="3173413"/>
            <a:ext cx="1260475" cy="36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0" dirty="0">
                <a:solidFill>
                  <a:schemeClr val="tx1"/>
                </a:solidFill>
                <a:latin typeface="Arial Narrow" panose="020B0606020202030204" pitchFamily="34" charset="0"/>
              </a:rPr>
              <a:t>BK 5 (2 m 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8195" name="Grafik 7">
            <a:extLst>
              <a:ext uri="{FF2B5EF4-FFF2-40B4-BE49-F238E27FC236}">
                <a16:creationId xmlns:a16="http://schemas.microsoft.com/office/drawing/2014/main" id="{E2895015-0078-4000-BDE7-4FACB26B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feld 11">
            <a:extLst>
              <a:ext uri="{FF2B5EF4-FFF2-40B4-BE49-F238E27FC236}">
                <a16:creationId xmlns:a16="http://schemas.microsoft.com/office/drawing/2014/main" id="{F164D74A-D1E1-465F-A587-A8D511EA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2078038"/>
            <a:ext cx="2566987" cy="43402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100" b="0" dirty="0"/>
              <a:t>Landesweit vorhanden:</a:t>
            </a:r>
          </a:p>
          <a:p>
            <a:pPr eaLnBrk="1" hangingPunct="1">
              <a:defRPr/>
            </a:pPr>
            <a:endParaRPr lang="de-DE" altLang="de-DE" sz="1100" dirty="0"/>
          </a:p>
          <a:p>
            <a:pPr eaLnBrk="1" hangingPunct="1">
              <a:defRPr/>
            </a:pPr>
            <a:r>
              <a:rPr lang="de-DE" altLang="de-DE" sz="1100" dirty="0"/>
              <a:t>Bodenkarte von NRW 1:50000 (BK50)</a:t>
            </a:r>
            <a:r>
              <a:rPr lang="de-DE" altLang="de-DE" dirty="0"/>
              <a:t> </a:t>
            </a:r>
            <a:endParaRPr lang="de-DE" altLang="de-DE" sz="1100" b="0" dirty="0"/>
          </a:p>
          <a:p>
            <a:pPr eaLnBrk="1" hangingPunct="1">
              <a:defRPr/>
            </a:pPr>
            <a:endParaRPr lang="de-DE" altLang="de-DE" sz="1100" b="0" dirty="0"/>
          </a:p>
          <a:p>
            <a:pPr eaLnBrk="1" hangingPunct="1">
              <a:defRPr/>
            </a:pPr>
            <a:r>
              <a:rPr lang="de-DE" altLang="de-DE" sz="1100" b="0" dirty="0"/>
              <a:t>Eckdaten:</a:t>
            </a:r>
          </a:p>
          <a:p>
            <a:pPr eaLnBrk="1" hangingPunct="1">
              <a:defRPr/>
            </a:pPr>
            <a:endParaRPr lang="de-DE" altLang="de-DE" sz="1100" b="0" dirty="0"/>
          </a:p>
          <a:p>
            <a:pPr eaLnBrk="1" hangingPunct="1">
              <a:defRPr/>
            </a:pPr>
            <a:r>
              <a:rPr lang="de-DE" altLang="de-DE" sz="1100" b="0" dirty="0"/>
              <a:t>Ca.  155 000 Einzelflächen</a:t>
            </a:r>
          </a:p>
          <a:p>
            <a:pPr eaLnBrk="1" hangingPunct="1">
              <a:defRPr/>
            </a:pPr>
            <a:r>
              <a:rPr lang="de-DE" altLang="de-DE" sz="1100" b="0" dirty="0"/>
              <a:t>Ca.      7 500 Bodeneinheiten</a:t>
            </a:r>
          </a:p>
          <a:p>
            <a:pPr eaLnBrk="1" hangingPunct="1">
              <a:defRPr/>
            </a:pPr>
            <a:r>
              <a:rPr lang="de-DE" altLang="de-DE" sz="1100" b="0" dirty="0"/>
              <a:t>                      mit je 1 bis 6 Schichten</a:t>
            </a:r>
          </a:p>
          <a:p>
            <a:pPr eaLnBrk="1" hangingPunct="1">
              <a:defRPr/>
            </a:pPr>
            <a:endParaRPr lang="de-DE" altLang="de-DE" sz="1100" b="0" dirty="0"/>
          </a:p>
          <a:p>
            <a:pPr eaLnBrk="1" hangingPunct="1">
              <a:defRPr/>
            </a:pPr>
            <a:r>
              <a:rPr lang="de-DE" altLang="de-DE" sz="1100" b="0" dirty="0"/>
              <a:t>72 Vollblätter</a:t>
            </a:r>
          </a:p>
          <a:p>
            <a:pPr eaLnBrk="1" hangingPunct="1">
              <a:defRPr/>
            </a:pPr>
            <a:r>
              <a:rPr lang="de-DE" altLang="de-DE" sz="1100" b="0" dirty="0"/>
              <a:t>  8 Randblätter</a:t>
            </a:r>
          </a:p>
          <a:p>
            <a:pPr eaLnBrk="1" hangingPunct="1">
              <a:defRPr/>
            </a:pPr>
            <a:endParaRPr lang="de-DE" altLang="de-DE" sz="1100" b="0" dirty="0"/>
          </a:p>
          <a:p>
            <a:pPr eaLnBrk="1" hangingPunct="1">
              <a:defRPr/>
            </a:pPr>
            <a:r>
              <a:rPr lang="de-DE" altLang="de-DE" sz="1100" dirty="0"/>
              <a:t>Digital</a:t>
            </a:r>
          </a:p>
          <a:p>
            <a:pPr eaLnBrk="1" hangingPunct="1">
              <a:defRPr/>
            </a:pPr>
            <a:r>
              <a:rPr lang="de-DE" altLang="de-DE" sz="1100" dirty="0"/>
              <a:t>Informationssystem</a:t>
            </a:r>
            <a:r>
              <a:rPr lang="de-DE" altLang="de-DE" dirty="0"/>
              <a:t> </a:t>
            </a:r>
            <a:r>
              <a:rPr lang="de-DE" altLang="de-DE" sz="1100" dirty="0"/>
              <a:t>Bodenkarte von Nordrhein-Westfalen 1 : 50 000</a:t>
            </a:r>
          </a:p>
          <a:p>
            <a:pPr eaLnBrk="1" hangingPunct="1">
              <a:defRPr/>
            </a:pPr>
            <a:endParaRPr lang="de-DE" altLang="de-DE" sz="1100" dirty="0"/>
          </a:p>
          <a:p>
            <a:pPr eaLnBrk="1" hangingPunct="1">
              <a:defRPr/>
            </a:pPr>
            <a:r>
              <a:rPr lang="de-DE" altLang="de-DE" sz="1100" b="0" dirty="0"/>
              <a:t>Blattschnittfrei</a:t>
            </a:r>
          </a:p>
          <a:p>
            <a:pPr eaLnBrk="1" hangingPunct="1">
              <a:defRPr/>
            </a:pPr>
            <a:endParaRPr lang="de-DE" altLang="de-DE" sz="1100" b="0" dirty="0"/>
          </a:p>
          <a:p>
            <a:pPr eaLnBrk="1" hangingPunct="1">
              <a:defRPr/>
            </a:pPr>
            <a:r>
              <a:rPr lang="de-DE" altLang="de-DE" sz="1100" dirty="0"/>
              <a:t>WMS-Dienst</a:t>
            </a:r>
          </a:p>
          <a:p>
            <a:pPr eaLnBrk="1" hangingPunct="1">
              <a:defRPr/>
            </a:pPr>
            <a:r>
              <a:rPr lang="de-DE" altLang="de-DE" sz="1100" b="0" dirty="0">
                <a:hlinkClick r:id="rId3"/>
              </a:rPr>
              <a:t>www.wms.nrw.de/gd/bk050</a:t>
            </a:r>
            <a:r>
              <a:rPr lang="de-DE" altLang="de-DE" sz="1100" b="0" dirty="0"/>
              <a:t>?</a:t>
            </a:r>
          </a:p>
          <a:p>
            <a:pPr eaLnBrk="1" hangingPunct="1">
              <a:defRPr/>
            </a:pPr>
            <a:endParaRPr lang="de-DE" altLang="de-DE" sz="1100" b="0" dirty="0"/>
          </a:p>
          <a:p>
            <a:pPr algn="r" eaLnBrk="1" hangingPunct="1">
              <a:defRPr/>
            </a:pPr>
            <a:r>
              <a:rPr lang="de-DE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(Dr. Heinz Peter Schrey – GD NRW)</a:t>
            </a:r>
            <a:endParaRPr lang="de-DE" altLang="de-DE" sz="900" b="0" dirty="0">
              <a:latin typeface="+mj-lt"/>
            </a:endParaRPr>
          </a:p>
        </p:txBody>
      </p:sp>
      <p:pic>
        <p:nvPicPr>
          <p:cNvPr id="8197" name="Picture 6" descr="BK50-Ueb1">
            <a:extLst>
              <a:ext uri="{FF2B5EF4-FFF2-40B4-BE49-F238E27FC236}">
                <a16:creationId xmlns:a16="http://schemas.microsoft.com/office/drawing/2014/main" id="{374D5BBE-4B87-40D7-A876-363B5E53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868613"/>
            <a:ext cx="26527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L4706_Duesseldorf_prs">
            <a:extLst>
              <a:ext uri="{FF2B5EF4-FFF2-40B4-BE49-F238E27FC236}">
                <a16:creationId xmlns:a16="http://schemas.microsoft.com/office/drawing/2014/main" id="{CE0093F6-A5F9-4DEC-89E8-1303923F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71775"/>
            <a:ext cx="33194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>
            <a:extLst>
              <a:ext uri="{FF2B5EF4-FFF2-40B4-BE49-F238E27FC236}">
                <a16:creationId xmlns:a16="http://schemas.microsoft.com/office/drawing/2014/main" id="{4607528C-5220-4D71-8BA3-9B840E80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489075"/>
            <a:ext cx="6581775" cy="388938"/>
          </a:xfrm>
          <a:prstGeom prst="rect">
            <a:avLst/>
          </a:prstGeom>
          <a:solidFill>
            <a:srgbClr val="DF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0" dirty="0">
                <a:solidFill>
                  <a:schemeClr val="tx2"/>
                </a:solidFill>
              </a:rPr>
              <a:t/>
            </a:r>
            <a:br>
              <a:rPr lang="de-DE" altLang="de-DE" b="0" dirty="0">
                <a:solidFill>
                  <a:schemeClr val="tx2"/>
                </a:solidFill>
              </a:rPr>
            </a:br>
            <a:r>
              <a:rPr lang="de-DE" altLang="de-DE" b="0" dirty="0">
                <a:solidFill>
                  <a:schemeClr val="tx2"/>
                </a:solidFill>
              </a:rPr>
              <a:t>Die Bodenkarte von Nordrhein-Westfalen 1:50 000 (BK50)</a:t>
            </a:r>
            <a:br>
              <a:rPr lang="de-DE" altLang="de-DE" b="0" dirty="0">
                <a:solidFill>
                  <a:schemeClr val="tx2"/>
                </a:solidFill>
              </a:rPr>
            </a:br>
            <a:endParaRPr lang="de-DE" altLang="de-DE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9219" name="Grafik 7">
            <a:extLst>
              <a:ext uri="{FF2B5EF4-FFF2-40B4-BE49-F238E27FC236}">
                <a16:creationId xmlns:a16="http://schemas.microsoft.com/office/drawing/2014/main" id="{B079A039-9265-4FB4-9F59-D1CC1B85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Grafik 4">
            <a:extLst>
              <a:ext uri="{FF2B5EF4-FFF2-40B4-BE49-F238E27FC236}">
                <a16:creationId xmlns:a16="http://schemas.microsoft.com/office/drawing/2014/main" id="{ABE6EC38-0698-41BF-BC6B-6BD779B0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120775"/>
            <a:ext cx="80137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hteck 1">
            <a:extLst>
              <a:ext uri="{FF2B5EF4-FFF2-40B4-BE49-F238E27FC236}">
                <a16:creationId xmlns:a16="http://schemas.microsoft.com/office/drawing/2014/main" id="{53CCA6D7-F214-4628-8345-93F72200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551113"/>
            <a:ext cx="26241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BK5 (digital) ausgeliefert an FZJ:</a:t>
            </a:r>
          </a:p>
          <a:p>
            <a:pPr>
              <a:defRPr/>
            </a:pP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   </a:t>
            </a:r>
            <a:b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b="0" dirty="0">
                <a:latin typeface="Calibri" panose="020F0502020204030204" pitchFamily="34" charset="0"/>
                <a:cs typeface="Calibri" panose="020F0502020204030204" pitchFamily="34" charset="0"/>
              </a:rPr>
              <a:t>insgesamt</a:t>
            </a: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</a:p>
          <a:p>
            <a:pPr>
              <a:defRPr/>
            </a:pPr>
            <a:r>
              <a:rPr lang="de-DE" altLang="de-DE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ca. 516 000 Flächen</a:t>
            </a: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b="0" dirty="0">
                <a:latin typeface="Calibri" panose="020F0502020204030204" pitchFamily="34" charset="0"/>
                <a:cs typeface="Calibri" panose="020F0502020204030204" pitchFamily="34" charset="0"/>
              </a:rPr>
              <a:t>davon</a:t>
            </a: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         </a:t>
            </a:r>
          </a:p>
          <a:p>
            <a:pPr>
              <a:defRPr/>
            </a:pP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ca. 312 000 Flächen aus BK5 F</a:t>
            </a:r>
            <a:b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      214 000 Flächen aus BK5L</a:t>
            </a:r>
          </a:p>
          <a:p>
            <a:pPr>
              <a:defRPr/>
            </a:pP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b="0" dirty="0">
                <a:latin typeface="Calibri" panose="020F0502020204030204" pitchFamily="34" charset="0"/>
                <a:cs typeface="Calibri" panose="020F0502020204030204" pitchFamily="34" charset="0"/>
              </a:rPr>
              <a:t>im Vergleich </a:t>
            </a: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BK50 </a:t>
            </a:r>
            <a:r>
              <a:rPr lang="de-DE" altLang="de-DE" sz="1400" b="0" dirty="0">
                <a:latin typeface="Calibri" panose="020F0502020204030204" pitchFamily="34" charset="0"/>
                <a:cs typeface="Calibri" panose="020F0502020204030204" pitchFamily="34" charset="0"/>
              </a:rPr>
              <a:t>landesweit</a:t>
            </a:r>
          </a:p>
          <a:p>
            <a:pPr>
              <a:defRPr/>
            </a:pPr>
            <a:r>
              <a:rPr lang="de-DE" altLang="de-DE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ca. 155 000 Flächen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D0AE1F-302B-460E-ACE7-4CC1DBFF2958}"/>
              </a:ext>
            </a:extLst>
          </p:cNvPr>
          <p:cNvSpPr/>
          <p:nvPr/>
        </p:nvSpPr>
        <p:spPr>
          <a:xfrm>
            <a:off x="6583363" y="6413500"/>
            <a:ext cx="1995487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de-DE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(Dr. Stefan Schulte-Kellinghaus – GD NRW)</a:t>
            </a:r>
            <a:endParaRPr lang="de-DE" altLang="de-DE" sz="800" b="0" dirty="0">
              <a:latin typeface="+mj-lt"/>
            </a:endParaRPr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DFAE9F70-4834-42F6-B896-8E6DDFDD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79538"/>
            <a:ext cx="73358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65B7DA0-DF09-447B-BA9E-122E5D9E486B}"/>
              </a:ext>
            </a:extLst>
          </p:cNvPr>
          <p:cNvSpPr/>
          <p:nvPr/>
        </p:nvSpPr>
        <p:spPr>
          <a:xfrm>
            <a:off x="5346700" y="3119438"/>
            <a:ext cx="3489325" cy="8604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10243" name="Grafik 7">
            <a:extLst>
              <a:ext uri="{FF2B5EF4-FFF2-40B4-BE49-F238E27FC236}">
                <a16:creationId xmlns:a16="http://schemas.microsoft.com/office/drawing/2014/main" id="{1015E7C2-DF75-4421-A70E-F1DCE194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1">
            <a:extLst>
              <a:ext uri="{FF2B5EF4-FFF2-40B4-BE49-F238E27FC236}">
                <a16:creationId xmlns:a16="http://schemas.microsoft.com/office/drawing/2014/main" id="{422C99DE-A78C-47E0-89E1-E772BCF2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182688"/>
            <a:ext cx="7689850" cy="388937"/>
          </a:xfrm>
          <a:prstGeom prst="rect">
            <a:avLst/>
          </a:prstGeom>
          <a:solidFill>
            <a:srgbClr val="DF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0" dirty="0">
                <a:solidFill>
                  <a:schemeClr val="tx2"/>
                </a:solidFill>
              </a:rPr>
              <a:t/>
            </a:r>
            <a:br>
              <a:rPr lang="de-DE" altLang="de-DE" b="0" dirty="0">
                <a:solidFill>
                  <a:schemeClr val="tx2"/>
                </a:solidFill>
              </a:rPr>
            </a:br>
            <a:r>
              <a:rPr lang="de-DE" altLang="de-DE" b="0" dirty="0">
                <a:solidFill>
                  <a:schemeClr val="tx2"/>
                </a:solidFill>
              </a:rPr>
              <a:t>Die „Best-</a:t>
            </a:r>
            <a:r>
              <a:rPr lang="de-DE" altLang="de-DE" b="0" dirty="0" err="1">
                <a:solidFill>
                  <a:schemeClr val="tx2"/>
                </a:solidFill>
              </a:rPr>
              <a:t>of</a:t>
            </a:r>
            <a:r>
              <a:rPr lang="de-DE" altLang="de-DE" b="0" dirty="0">
                <a:solidFill>
                  <a:schemeClr val="tx2"/>
                </a:solidFill>
              </a:rPr>
              <a:t>“ Bodenkarte von Nordrhein-Westfalen </a:t>
            </a:r>
            <a:br>
              <a:rPr lang="de-DE" altLang="de-DE" b="0" dirty="0">
                <a:solidFill>
                  <a:schemeClr val="tx2"/>
                </a:solidFill>
              </a:rPr>
            </a:br>
            <a:endParaRPr lang="de-DE" altLang="de-DE" b="0" dirty="0">
              <a:solidFill>
                <a:schemeClr val="tx2"/>
              </a:solidFill>
            </a:endParaRPr>
          </a:p>
        </p:txBody>
      </p:sp>
      <p:pic>
        <p:nvPicPr>
          <p:cNvPr id="10245" name="Grafik 5">
            <a:extLst>
              <a:ext uri="{FF2B5EF4-FFF2-40B4-BE49-F238E27FC236}">
                <a16:creationId xmlns:a16="http://schemas.microsoft.com/office/drawing/2014/main" id="{E2300C68-139D-47D7-9806-BC065C84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01788"/>
            <a:ext cx="76898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K50-Lief2">
            <a:extLst>
              <a:ext uri="{FF2B5EF4-FFF2-40B4-BE49-F238E27FC236}">
                <a16:creationId xmlns:a16="http://schemas.microsoft.com/office/drawing/2014/main" id="{AB3FE12C-25F8-459C-AEC8-F0FF4D36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774825"/>
            <a:ext cx="412273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3CD7AB-3A16-423A-96B6-056BC6247E88}"/>
              </a:ext>
            </a:extLst>
          </p:cNvPr>
          <p:cNvSpPr txBox="1"/>
          <p:nvPr/>
        </p:nvSpPr>
        <p:spPr>
          <a:xfrm>
            <a:off x="1733550" y="182563"/>
            <a:ext cx="226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1400" b="0" dirty="0">
                <a:ln w="0"/>
                <a:solidFill>
                  <a:srgbClr val="1F497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GROWA+ NRW 2027</a:t>
            </a:r>
          </a:p>
        </p:txBody>
      </p:sp>
      <p:pic>
        <p:nvPicPr>
          <p:cNvPr id="11268" name="Grafik 7">
            <a:extLst>
              <a:ext uri="{FF2B5EF4-FFF2-40B4-BE49-F238E27FC236}">
                <a16:creationId xmlns:a16="http://schemas.microsoft.com/office/drawing/2014/main" id="{01CFAF1D-A83D-4239-A881-77AF8B61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6838"/>
            <a:ext cx="20081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BK50-Lief1">
            <a:extLst>
              <a:ext uri="{FF2B5EF4-FFF2-40B4-BE49-F238E27FC236}">
                <a16:creationId xmlns:a16="http://schemas.microsoft.com/office/drawing/2014/main" id="{C834F801-2D54-44E0-BD2E-C4B34E50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71675"/>
            <a:ext cx="408463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20">
            <a:extLst>
              <a:ext uri="{FF2B5EF4-FFF2-40B4-BE49-F238E27FC236}">
                <a16:creationId xmlns:a16="http://schemas.microsoft.com/office/drawing/2014/main" id="{8D5FA4D0-5AF6-4497-895C-380BF96B41A9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1754188"/>
            <a:ext cx="7616825" cy="4046537"/>
            <a:chOff x="362" y="705"/>
            <a:chExt cx="4798" cy="2549"/>
          </a:xfrm>
        </p:grpSpPr>
        <p:sp>
          <p:nvSpPr>
            <p:cNvPr id="11274" name="Rectangle 17">
              <a:extLst>
                <a:ext uri="{FF2B5EF4-FFF2-40B4-BE49-F238E27FC236}">
                  <a16:creationId xmlns:a16="http://schemas.microsoft.com/office/drawing/2014/main" id="{5A3D92A3-7C6C-4BA9-B570-56FB3A8EE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" y="1498"/>
              <a:ext cx="1954" cy="137"/>
            </a:xfrm>
            <a:prstGeom prst="rect">
              <a:avLst/>
            </a:prstGeom>
            <a:solidFill>
              <a:srgbClr val="FFFFCC">
                <a:alpha val="7059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1275" name="Rectangle 18">
              <a:extLst>
                <a:ext uri="{FF2B5EF4-FFF2-40B4-BE49-F238E27FC236}">
                  <a16:creationId xmlns:a16="http://schemas.microsoft.com/office/drawing/2014/main" id="{FD0FFED2-0340-47C7-817C-303CE726A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705"/>
              <a:ext cx="1954" cy="137"/>
            </a:xfrm>
            <a:prstGeom prst="rect">
              <a:avLst/>
            </a:prstGeom>
            <a:solidFill>
              <a:srgbClr val="FFFFCC">
                <a:alpha val="7059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1276" name="Rectangle 19">
              <a:extLst>
                <a:ext uri="{FF2B5EF4-FFF2-40B4-BE49-F238E27FC236}">
                  <a16:creationId xmlns:a16="http://schemas.microsoft.com/office/drawing/2014/main" id="{24A25E0C-6234-4471-B6FC-F1EB566D5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117"/>
              <a:ext cx="2304" cy="137"/>
            </a:xfrm>
            <a:prstGeom prst="rect">
              <a:avLst/>
            </a:prstGeom>
            <a:solidFill>
              <a:srgbClr val="FFFFCC">
                <a:alpha val="7059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</p:grpSp>
      <p:sp>
        <p:nvSpPr>
          <p:cNvPr id="11271" name="Text Box 6">
            <a:extLst>
              <a:ext uri="{FF2B5EF4-FFF2-40B4-BE49-F238E27FC236}">
                <a16:creationId xmlns:a16="http://schemas.microsoft.com/office/drawing/2014/main" id="{243565E1-D490-4520-866B-E7496272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104900"/>
            <a:ext cx="1922463" cy="4603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200" b="0" dirty="0"/>
              <a:t>Bodenkundliche Daten </a:t>
            </a:r>
          </a:p>
          <a:p>
            <a:pPr algn="ctr" eaLnBrk="1" hangingPunct="1"/>
            <a:r>
              <a:rPr lang="de-DE" altLang="de-DE" sz="1200" b="0" dirty="0"/>
              <a:t>- Datenauswertungen</a:t>
            </a:r>
          </a:p>
        </p:txBody>
      </p:sp>
      <p:sp>
        <p:nvSpPr>
          <p:cNvPr id="11272" name="Rectangle 2">
            <a:extLst>
              <a:ext uri="{FF2B5EF4-FFF2-40B4-BE49-F238E27FC236}">
                <a16:creationId xmlns:a16="http://schemas.microsoft.com/office/drawing/2014/main" id="{E8BB9F34-12D1-4E1B-B54D-43D1FD74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1413"/>
            <a:ext cx="6581775" cy="388937"/>
          </a:xfrm>
          <a:prstGeom prst="rect">
            <a:avLst/>
          </a:prstGeom>
          <a:solidFill>
            <a:srgbClr val="DF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0" dirty="0">
                <a:solidFill>
                  <a:schemeClr val="tx2"/>
                </a:solidFill>
              </a:rPr>
              <a:t/>
            </a:r>
            <a:br>
              <a:rPr lang="de-DE" altLang="de-DE" b="0" dirty="0">
                <a:solidFill>
                  <a:schemeClr val="tx2"/>
                </a:solidFill>
              </a:rPr>
            </a:br>
            <a:r>
              <a:rPr lang="de-DE" altLang="de-DE" b="0" dirty="0">
                <a:solidFill>
                  <a:schemeClr val="tx2"/>
                </a:solidFill>
              </a:rPr>
              <a:t>Die Bodenkarte von Nordrhein-Westfalen (BK5 und BK50)</a:t>
            </a:r>
            <a:br>
              <a:rPr lang="de-DE" altLang="de-DE" b="0" dirty="0">
                <a:solidFill>
                  <a:schemeClr val="tx2"/>
                </a:solidFill>
              </a:rPr>
            </a:br>
            <a:endParaRPr lang="de-DE" altLang="de-DE" b="0" dirty="0">
              <a:solidFill>
                <a:schemeClr val="tx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296938E-352B-4394-B208-5623693DF10A}"/>
              </a:ext>
            </a:extLst>
          </p:cNvPr>
          <p:cNvSpPr txBox="1"/>
          <p:nvPr/>
        </p:nvSpPr>
        <p:spPr>
          <a:xfrm>
            <a:off x="692150" y="1400175"/>
            <a:ext cx="7683500" cy="4454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>
                <a:cs typeface="Arial" panose="020B0604020202020204" pitchFamily="34" charset="0"/>
              </a:rPr>
              <a:t>Relevante Bodeninformationen aus digitalen Bodenkarten</a:t>
            </a:r>
            <a:br>
              <a:rPr lang="de-DE" altLang="de-DE" sz="2000" dirty="0">
                <a:cs typeface="Arial" panose="020B0604020202020204" pitchFamily="34" charset="0"/>
              </a:rPr>
            </a:br>
            <a:r>
              <a:rPr lang="de-DE" altLang="de-DE" sz="2000" dirty="0">
                <a:cs typeface="Arial" panose="020B0604020202020204" pitchFamily="34" charset="0"/>
              </a:rPr>
              <a:t>für den Einsatz im Modellsystem</a:t>
            </a:r>
            <a:r>
              <a:rPr lang="de-DE" altLang="de-DE" sz="1800" dirty="0"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-	Bodentypen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-	Bodenhorizonte und –schichten mit Mächtigkeiten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-	Bodenart mit abgeleiteten Parametern für den 	Bodenwasserhaushalt (z. B. FK, nFK, kf-Wert, </a:t>
            </a:r>
            <a:r>
              <a:rPr lang="de-DE" altLang="de-DE" sz="1800" b="0" dirty="0"/>
              <a:t>Kapillaraufstieg usw.)</a:t>
            </a:r>
            <a:endParaRPr lang="de-DE" altLang="de-DE" sz="18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      Grundwasser- / Staunässeverhältnisse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de-DE" altLang="de-DE" sz="18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-	Ableitung der potentiellen Dränbedürftigkeit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-	Denitrifikationspotential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0" dirty="0">
                <a:cs typeface="Arial" panose="020B0604020202020204" pitchFamily="34" charset="0"/>
              </a:rPr>
              <a:t>	In Kombination mit Klimadaten und Geländemodell: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0" dirty="0">
                <a:cs typeface="Arial" panose="020B0604020202020204" pitchFamily="34" charset="0"/>
              </a:rPr>
              <a:t>-	Erosionsfaktoren K-, S- und R-Faktor (z. B. MEPhos)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1141</Words>
  <Application>Microsoft Office PowerPoint</Application>
  <PresentationFormat>Bildschirmpräsentation (4:3)</PresentationFormat>
  <Paragraphs>213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Avenir Book</vt:lpstr>
      <vt:lpstr>Bernard MT Condensed</vt:lpstr>
      <vt:lpstr>Calibri</vt:lpstr>
      <vt:lpstr>Cambria</vt:lpstr>
      <vt:lpstr>Cambria Math</vt:lpstr>
      <vt:lpstr>Symbol</vt:lpstr>
      <vt:lpstr>Times New Roman</vt:lpstr>
      <vt:lpstr>Univers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GD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Modellgrundlagen des GD NRW</dc:title>
  <dc:creator>Schöbel, Linder</dc:creator>
  <cp:lastModifiedBy>Bergmann, Dr., Sabine</cp:lastModifiedBy>
  <cp:revision>305</cp:revision>
  <cp:lastPrinted>2022-12-08T13:34:12Z</cp:lastPrinted>
  <dcterms:created xsi:type="dcterms:W3CDTF">2010-02-17T15:04:18Z</dcterms:created>
  <dcterms:modified xsi:type="dcterms:W3CDTF">2022-12-09T15:23:46Z</dcterms:modified>
</cp:coreProperties>
</file>