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396" r:id="rId3"/>
    <p:sldId id="395" r:id="rId4"/>
    <p:sldId id="398" r:id="rId5"/>
    <p:sldId id="399" r:id="rId6"/>
    <p:sldId id="400" r:id="rId7"/>
    <p:sldId id="401" r:id="rId8"/>
    <p:sldId id="402" r:id="rId9"/>
  </p:sldIdLst>
  <p:sldSz cx="9144000" cy="6858000" type="screen4x3"/>
  <p:notesSz cx="7099300" cy="102346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rluaa" initials="b" lastIdx="2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EAF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40" autoAdjust="0"/>
    <p:restoredTop sz="94671" autoAdjust="0"/>
  </p:normalViewPr>
  <p:slideViewPr>
    <p:cSldViewPr snapToGrid="0" snapToObjects="1" showGuides="1">
      <p:cViewPr varScale="1">
        <p:scale>
          <a:sx n="124" d="100"/>
          <a:sy n="124" d="100"/>
        </p:scale>
        <p:origin x="846" y="108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7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r>
              <a:rPr lang="de-DE" smtClean="0"/>
              <a:t>Ort, Datum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de-DE" smtClean="0"/>
              <a:t>Ort, Datum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F276BE0-8170-1040-A39C-D0B6F13DFAA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9526132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r>
              <a:rPr lang="de-DE" smtClean="0"/>
              <a:t>Ort, Datum</a:t>
            </a:r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r>
              <a:rPr lang="de-DE" smtClean="0"/>
              <a:t>Ort, Datum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0BD52F4-00DF-4D48-8A1C-810EADFB13A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391684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de-DE"/>
              <a:t>Ort, Datum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de-DE"/>
              <a:t>Ort, Datum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BD52F4-00DF-4D48-8A1C-810EADFB13A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9808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Ort, Datum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Ort, Datum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52F4-00DF-4D48-8A1C-810EADFB13A9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956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Ort, Datum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Ort, Datum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52F4-00DF-4D48-8A1C-810EADFB13A9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5989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Ort, Datum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Ort, Datum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52F4-00DF-4D48-8A1C-810EADFB13A9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4229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Ort, Datum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Ort, Datum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52F4-00DF-4D48-8A1C-810EADFB13A9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3776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Ort, Datum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Ort, Datum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52F4-00DF-4D48-8A1C-810EADFB13A9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3272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DE" smtClean="0"/>
              <a:t>Ort, Datum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Ort, Datum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52F4-00DF-4D48-8A1C-810EADFB13A9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373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9" b="2109"/>
          <a:stretch/>
        </p:blipFill>
        <p:spPr>
          <a:xfrm>
            <a:off x="0" y="1222375"/>
            <a:ext cx="9144000" cy="2171700"/>
          </a:xfrm>
          <a:prstGeom prst="rect">
            <a:avLst/>
          </a:prstGeom>
        </p:spPr>
      </p:pic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6575" y="3760716"/>
            <a:ext cx="8058150" cy="5867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lang="de-DE" sz="3400" b="1" i="0" dirty="0" smtClean="0">
                <a:latin typeface="Arial"/>
                <a:cs typeface="Arial"/>
              </a:defRPr>
            </a:lvl1pPr>
            <a:lvl2pPr marL="457200" indent="0">
              <a:buNone/>
              <a:defRPr b="0" i="0" spc="0" baseline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de-DE" dirty="0" smtClean="0"/>
              <a:t>Titel Umwelt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536575" y="4347436"/>
            <a:ext cx="8058150" cy="123779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smtClean="0"/>
              <a:t>Subheadline, maximal zweizeilig</a:t>
            </a:r>
            <a:endParaRPr lang="de-DE" dirty="0"/>
          </a:p>
        </p:txBody>
      </p:sp>
      <p:sp>
        <p:nvSpPr>
          <p:cNvPr id="19" name="Datumsplatzhalter 3"/>
          <p:cNvSpPr>
            <a:spLocks noGrp="1"/>
          </p:cNvSpPr>
          <p:nvPr>
            <p:ph type="dt" sz="half" idx="10"/>
          </p:nvPr>
        </p:nvSpPr>
        <p:spPr>
          <a:xfrm>
            <a:off x="546751" y="6358329"/>
            <a:ext cx="2133600" cy="18725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+mn-lt"/>
                <a:cs typeface="Arial Hebrew"/>
              </a:defRPr>
            </a:lvl1pPr>
          </a:lstStyle>
          <a:p>
            <a:fld id="{B2D7B1D4-83EC-E849-9E1E-FA95C57C71C1}" type="datetime1">
              <a:rPr lang="de-DE" smtClean="0"/>
              <a:pPr/>
              <a:t>09.12.2022</a:t>
            </a:fld>
            <a:endParaRPr lang="de-DE" dirty="0"/>
          </a:p>
        </p:txBody>
      </p:sp>
      <p:pic>
        <p:nvPicPr>
          <p:cNvPr id="9" name="Bild 8" descr="LANUV_PowerPoint_Key Visual_Umwelt_Tite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3616"/>
            <a:ext cx="9144000" cy="926592"/>
          </a:xfrm>
          <a:prstGeom prst="rect">
            <a:avLst/>
          </a:prstGeom>
        </p:spPr>
      </p:pic>
      <p:pic>
        <p:nvPicPr>
          <p:cNvPr id="10" name="Bild 4" descr="LANUV_PowerPoint_Logoleiste_nm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2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5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,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 descr="LANUV_PowerPoint_Key Visual_Umwel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546751" y="6358329"/>
            <a:ext cx="2133600" cy="18725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+mn-lt"/>
                <a:cs typeface="Arial Hebrew"/>
              </a:defRPr>
            </a:lvl1pPr>
          </a:lstStyle>
          <a:p>
            <a:r>
              <a:rPr lang="de-DE" dirty="0" smtClean="0"/>
              <a:t>LANUV </a:t>
            </a:r>
            <a:fld id="{CF856085-D740-724A-B844-92F34C121B57}" type="datetime1">
              <a:rPr lang="de-DE" smtClean="0"/>
              <a:pPr/>
              <a:t>09.12.2022</a:t>
            </a:fld>
            <a:endParaRPr lang="de-DE" dirty="0"/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5"/>
          </p:nvPr>
        </p:nvSpPr>
        <p:spPr>
          <a:xfrm>
            <a:off x="8605838" y="6358329"/>
            <a:ext cx="538162" cy="187251"/>
          </a:xfrm>
          <a:prstGeom prst="rect">
            <a:avLst/>
          </a:prstGeom>
        </p:spPr>
        <p:txBody>
          <a:bodyPr tIns="108000" bIns="0" anchor="b" anchorCtr="1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E9F2DFB4-3A6B-0D40-BE1C-30F02DD1295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36576" y="1578582"/>
            <a:ext cx="8059738" cy="350898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spc="3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 smtClean="0"/>
              <a:t>Zwischenüberschrift</a:t>
            </a:r>
            <a:endParaRPr lang="de-DE" dirty="0"/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36575" y="2051598"/>
            <a:ext cx="8059738" cy="92810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spc="30"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. Maecenas </a:t>
            </a:r>
            <a:r>
              <a:rPr lang="de-DE" dirty="0" err="1" smtClean="0"/>
              <a:t>porttitor</a:t>
            </a:r>
            <a:r>
              <a:rPr lang="de-DE" dirty="0" smtClean="0"/>
              <a:t> </a:t>
            </a:r>
            <a:r>
              <a:rPr lang="de-DE" dirty="0" err="1" smtClean="0"/>
              <a:t>congue</a:t>
            </a:r>
            <a:r>
              <a:rPr lang="de-DE" dirty="0" smtClean="0"/>
              <a:t> </a:t>
            </a:r>
            <a:r>
              <a:rPr lang="de-DE" dirty="0" err="1" smtClean="0"/>
              <a:t>massa</a:t>
            </a:r>
            <a:r>
              <a:rPr lang="de-DE" dirty="0" smtClean="0"/>
              <a:t>. </a:t>
            </a:r>
            <a:r>
              <a:rPr lang="de-DE" dirty="0" err="1" smtClean="0"/>
              <a:t>Fusce</a:t>
            </a:r>
            <a:r>
              <a:rPr lang="de-DE" dirty="0" smtClean="0"/>
              <a:t> </a:t>
            </a:r>
            <a:r>
              <a:rPr lang="de-DE" dirty="0" err="1" smtClean="0"/>
              <a:t>posuere</a:t>
            </a:r>
            <a:r>
              <a:rPr lang="de-DE" dirty="0" smtClean="0"/>
              <a:t>, magna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pulvinar</a:t>
            </a:r>
            <a:r>
              <a:rPr lang="de-DE" dirty="0" smtClean="0"/>
              <a:t> </a:t>
            </a:r>
            <a:r>
              <a:rPr lang="de-DE" dirty="0" err="1" smtClean="0"/>
              <a:t>ultricies</a:t>
            </a:r>
            <a:r>
              <a:rPr lang="de-DE" dirty="0" smtClean="0"/>
              <a:t>, </a:t>
            </a:r>
            <a:r>
              <a:rPr lang="de-DE" dirty="0" err="1" smtClean="0"/>
              <a:t>purus</a:t>
            </a:r>
            <a:r>
              <a:rPr lang="de-DE" dirty="0" smtClean="0"/>
              <a:t> </a:t>
            </a:r>
            <a:r>
              <a:rPr lang="de-DE" dirty="0" err="1" smtClean="0"/>
              <a:t>lectus</a:t>
            </a:r>
            <a:r>
              <a:rPr lang="de-DE" dirty="0" smtClean="0"/>
              <a:t> 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de-DE" dirty="0"/>
          </a:p>
        </p:txBody>
      </p:sp>
      <p:sp>
        <p:nvSpPr>
          <p:cNvPr id="3" name="Tabellenplatzhalter 2"/>
          <p:cNvSpPr>
            <a:spLocks noGrp="1"/>
          </p:cNvSpPr>
          <p:nvPr>
            <p:ph type="tbl" sz="quarter" idx="17"/>
          </p:nvPr>
        </p:nvSpPr>
        <p:spPr>
          <a:xfrm>
            <a:off x="536575" y="3462337"/>
            <a:ext cx="8059737" cy="2174875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FontTx/>
              <a:buNone/>
              <a:defRPr sz="1500"/>
            </a:lvl1pPr>
          </a:lstStyle>
          <a:p>
            <a:r>
              <a:rPr lang="de-DE" smtClean="0"/>
              <a:t>Tabelle durch Klicken auf Symbol hinzufügen</a:t>
            </a:r>
            <a:endParaRPr lang="de-DE"/>
          </a:p>
        </p:txBody>
      </p:sp>
      <p:sp>
        <p:nvSpPr>
          <p:cNvPr id="10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536576" y="538163"/>
            <a:ext cx="8059738" cy="504759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buNone/>
              <a:defRPr lang="de-DE" sz="3000" b="1" i="0" u="sng" strike="noStrike" spc="10" baseline="0" smtClean="0">
                <a:solidFill>
                  <a:schemeClr val="tx1"/>
                </a:solidFill>
                <a:uFill>
                  <a:solidFill>
                    <a:schemeClr val="accent5"/>
                  </a:solidFill>
                </a:uFill>
                <a:latin typeface="Arial"/>
                <a:cs typeface="Arial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61091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,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 descr="LANUV_PowerPoint_Key Visual_Umwel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7" name="Bildplatzhalter 13"/>
          <p:cNvSpPr>
            <a:spLocks noGrp="1"/>
          </p:cNvSpPr>
          <p:nvPr>
            <p:ph type="pic" sz="quarter" idx="14"/>
          </p:nvPr>
        </p:nvSpPr>
        <p:spPr>
          <a:xfrm>
            <a:off x="536576" y="1578581"/>
            <a:ext cx="3037175" cy="3036011"/>
          </a:xfrm>
          <a:prstGeom prst="rect">
            <a:avLst/>
          </a:prstGeom>
        </p:spPr>
        <p:txBody>
          <a:bodyPr vert="horz" anchor="ctr" anchorCtr="1"/>
          <a:lstStyle>
            <a:lvl1pPr marL="0" indent="0" algn="ctr">
              <a:buNone/>
              <a:defRPr sz="15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10"/>
          </p:nvPr>
        </p:nvSpPr>
        <p:spPr>
          <a:xfrm>
            <a:off x="546751" y="6358329"/>
            <a:ext cx="2133600" cy="18725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+mn-lt"/>
                <a:cs typeface="Arial Hebrew"/>
              </a:defRPr>
            </a:lvl1pPr>
          </a:lstStyle>
          <a:p>
            <a:r>
              <a:rPr lang="de-DE" dirty="0" smtClean="0"/>
              <a:t>LANUV </a:t>
            </a:r>
            <a:fld id="{63D4901F-3F00-3344-BFFD-64C51D208E4F}" type="datetime1">
              <a:rPr lang="de-DE" smtClean="0"/>
              <a:pPr/>
              <a:t>09.12.2022</a:t>
            </a:fld>
            <a:endParaRPr lang="de-DE" dirty="0"/>
          </a:p>
        </p:txBody>
      </p:sp>
      <p:sp>
        <p:nvSpPr>
          <p:cNvPr id="10" name="Foliennummernplatzhalter 6"/>
          <p:cNvSpPr>
            <a:spLocks noGrp="1"/>
          </p:cNvSpPr>
          <p:nvPr>
            <p:ph type="sldNum" sz="quarter" idx="15"/>
          </p:nvPr>
        </p:nvSpPr>
        <p:spPr>
          <a:xfrm>
            <a:off x="8605838" y="6358329"/>
            <a:ext cx="538162" cy="187251"/>
          </a:xfrm>
          <a:prstGeom prst="rect">
            <a:avLst/>
          </a:prstGeom>
        </p:spPr>
        <p:txBody>
          <a:bodyPr tIns="108000" bIns="0" anchor="b" anchorCtr="1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E9F2DFB4-3A6B-0D40-BE1C-30F02DD1295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866815" y="1578581"/>
            <a:ext cx="4729498" cy="4057044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spc="30"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. Maecenas </a:t>
            </a:r>
            <a:r>
              <a:rPr lang="de-DE" dirty="0" err="1" smtClean="0"/>
              <a:t>porttitor</a:t>
            </a:r>
            <a:r>
              <a:rPr lang="de-DE" dirty="0" smtClean="0"/>
              <a:t> </a:t>
            </a:r>
            <a:r>
              <a:rPr lang="de-DE" dirty="0" err="1" smtClean="0"/>
              <a:t>congue</a:t>
            </a:r>
            <a:r>
              <a:rPr lang="de-DE" dirty="0" smtClean="0"/>
              <a:t> </a:t>
            </a:r>
            <a:r>
              <a:rPr lang="de-DE" dirty="0" err="1" smtClean="0"/>
              <a:t>massa</a:t>
            </a:r>
            <a:r>
              <a:rPr lang="de-DE" dirty="0" smtClean="0"/>
              <a:t>. </a:t>
            </a:r>
            <a:r>
              <a:rPr lang="de-DE" dirty="0" err="1" smtClean="0"/>
              <a:t>Fusce</a:t>
            </a:r>
            <a:r>
              <a:rPr lang="de-DE" dirty="0" smtClean="0"/>
              <a:t> </a:t>
            </a:r>
            <a:r>
              <a:rPr lang="de-DE" dirty="0" err="1" smtClean="0"/>
              <a:t>posuere</a:t>
            </a:r>
            <a:r>
              <a:rPr lang="de-DE" dirty="0" smtClean="0"/>
              <a:t>, magna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pulvinar</a:t>
            </a:r>
            <a:r>
              <a:rPr lang="de-DE" dirty="0" smtClean="0"/>
              <a:t> </a:t>
            </a:r>
            <a:r>
              <a:rPr lang="de-DE" dirty="0" err="1" smtClean="0"/>
              <a:t>ultricies</a:t>
            </a:r>
            <a:r>
              <a:rPr lang="de-DE" dirty="0" smtClean="0"/>
              <a:t>, </a:t>
            </a:r>
            <a:r>
              <a:rPr lang="de-DE" dirty="0" err="1" smtClean="0"/>
              <a:t>purus</a:t>
            </a:r>
            <a:r>
              <a:rPr lang="de-DE" dirty="0" smtClean="0"/>
              <a:t> </a:t>
            </a:r>
            <a:r>
              <a:rPr lang="de-DE" dirty="0" err="1" smtClean="0"/>
              <a:t>lectus</a:t>
            </a:r>
            <a:r>
              <a:rPr lang="de-DE" dirty="0" smtClean="0"/>
              <a:t> </a:t>
            </a:r>
            <a:r>
              <a:rPr lang="de-DE" dirty="0" err="1" smtClean="0"/>
              <a:t>malesuada</a:t>
            </a:r>
            <a:r>
              <a:rPr lang="de-DE" dirty="0" smtClean="0"/>
              <a:t> </a:t>
            </a:r>
            <a:r>
              <a:rPr lang="de-DE" dirty="0" err="1" smtClean="0"/>
              <a:t>libero</a:t>
            </a:r>
            <a:r>
              <a:rPr lang="de-DE" dirty="0" smtClean="0"/>
              <a:t>,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 commodo magna </a:t>
            </a:r>
            <a:r>
              <a:rPr lang="de-DE" dirty="0" err="1" smtClean="0"/>
              <a:t>eros</a:t>
            </a:r>
            <a:r>
              <a:rPr lang="de-DE" dirty="0" smtClean="0"/>
              <a:t> </a:t>
            </a:r>
            <a:r>
              <a:rPr lang="de-DE" dirty="0" err="1" smtClean="0"/>
              <a:t>quis</a:t>
            </a:r>
            <a:r>
              <a:rPr lang="de-DE" dirty="0" smtClean="0"/>
              <a:t> </a:t>
            </a:r>
            <a:r>
              <a:rPr lang="de-DE" dirty="0" err="1" smtClean="0"/>
              <a:t>urna</a:t>
            </a:r>
            <a:r>
              <a:rPr lang="de-DE" dirty="0" smtClean="0"/>
              <a:t>.</a:t>
            </a:r>
          </a:p>
          <a:p>
            <a:pPr lvl="0"/>
            <a:endParaRPr lang="de-DE" dirty="0" smtClean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36575" y="4621996"/>
            <a:ext cx="3036888" cy="360459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FontTx/>
              <a:buNone/>
              <a:defRPr sz="1600" spc="3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smtClean="0"/>
              <a:t>Bildunterschrift</a:t>
            </a:r>
          </a:p>
        </p:txBody>
      </p:sp>
      <p:sp>
        <p:nvSpPr>
          <p:cNvPr id="12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536576" y="538163"/>
            <a:ext cx="8059738" cy="504759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buNone/>
              <a:defRPr lang="de-DE" sz="3000" b="1" i="0" u="sng" strike="noStrike" spc="10" baseline="0" smtClean="0">
                <a:solidFill>
                  <a:schemeClr val="tx1"/>
                </a:solidFill>
                <a:uFill>
                  <a:solidFill>
                    <a:schemeClr val="accent5"/>
                  </a:solidFill>
                </a:uFill>
                <a:latin typeface="Arial"/>
                <a:cs typeface="Arial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18004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LANUV_PowerPoint_Key Visual_Umwel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5" name="Bildplatzhalter 13"/>
          <p:cNvSpPr>
            <a:spLocks noGrp="1"/>
          </p:cNvSpPr>
          <p:nvPr>
            <p:ph type="pic" sz="quarter" idx="14"/>
          </p:nvPr>
        </p:nvSpPr>
        <p:spPr>
          <a:xfrm>
            <a:off x="536576" y="538164"/>
            <a:ext cx="8059738" cy="5097462"/>
          </a:xfrm>
          <a:prstGeom prst="rect">
            <a:avLst/>
          </a:prstGeom>
        </p:spPr>
        <p:txBody>
          <a:bodyPr vert="horz" anchor="ctr" anchorCtr="1"/>
          <a:lstStyle>
            <a:lvl1pPr marL="0" indent="0">
              <a:buNone/>
              <a:defRPr sz="15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546751" y="6358329"/>
            <a:ext cx="2133600" cy="18725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+mn-lt"/>
                <a:cs typeface="Arial Hebrew"/>
              </a:defRPr>
            </a:lvl1pPr>
          </a:lstStyle>
          <a:p>
            <a:r>
              <a:rPr lang="de-DE" dirty="0" smtClean="0"/>
              <a:t>LANUV </a:t>
            </a:r>
            <a:fld id="{BDE45BCF-9E20-6D4A-B25A-DCA3E40C648D}" type="datetime1">
              <a:rPr lang="de-DE" smtClean="0"/>
              <a:pPr/>
              <a:t>09.12.2022</a:t>
            </a:fld>
            <a:endParaRPr lang="de-DE" dirty="0"/>
          </a:p>
        </p:txBody>
      </p:sp>
      <p:sp>
        <p:nvSpPr>
          <p:cNvPr id="8" name="Foliennummernplatzhalter 6"/>
          <p:cNvSpPr>
            <a:spLocks noGrp="1"/>
          </p:cNvSpPr>
          <p:nvPr>
            <p:ph type="sldNum" sz="quarter" idx="15"/>
          </p:nvPr>
        </p:nvSpPr>
        <p:spPr>
          <a:xfrm>
            <a:off x="8605838" y="6358329"/>
            <a:ext cx="538162" cy="187251"/>
          </a:xfrm>
          <a:prstGeom prst="rect">
            <a:avLst/>
          </a:prstGeom>
        </p:spPr>
        <p:txBody>
          <a:bodyPr tIns="108000" bIns="0" anchor="b" anchorCtr="1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E9F2DFB4-3A6B-0D40-BE1C-30F02DD1295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749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LANUV_PowerPoint_Key Visual_Umwel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546751" y="6358329"/>
            <a:ext cx="2133600" cy="18725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+mn-lt"/>
                <a:cs typeface="Arial Hebrew"/>
              </a:defRPr>
            </a:lvl1pPr>
          </a:lstStyle>
          <a:p>
            <a:r>
              <a:rPr lang="de-DE" dirty="0" smtClean="0"/>
              <a:t>LANUV </a:t>
            </a:r>
            <a:fld id="{BB73140D-4BE9-4A45-A7F2-ED00D254D17E}" type="datetime1">
              <a:rPr lang="de-DE" smtClean="0"/>
              <a:pPr/>
              <a:t>09.12.2022</a:t>
            </a:fld>
            <a:endParaRPr lang="de-DE" dirty="0"/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5"/>
          </p:nvPr>
        </p:nvSpPr>
        <p:spPr>
          <a:xfrm>
            <a:off x="8605838" y="6358329"/>
            <a:ext cx="538162" cy="187251"/>
          </a:xfrm>
          <a:prstGeom prst="rect">
            <a:avLst/>
          </a:prstGeom>
        </p:spPr>
        <p:txBody>
          <a:bodyPr tIns="108000" bIns="0" anchor="b" anchorCtr="1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E9F2DFB4-3A6B-0D40-BE1C-30F02DD1295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Bildplatzhalter 13"/>
          <p:cNvSpPr>
            <a:spLocks noGrp="1"/>
          </p:cNvSpPr>
          <p:nvPr>
            <p:ph type="pic" sz="quarter" idx="14"/>
          </p:nvPr>
        </p:nvSpPr>
        <p:spPr>
          <a:xfrm>
            <a:off x="536576" y="538164"/>
            <a:ext cx="3932648" cy="5097462"/>
          </a:xfrm>
          <a:prstGeom prst="rect">
            <a:avLst/>
          </a:prstGeom>
        </p:spPr>
        <p:txBody>
          <a:bodyPr vert="horz" anchor="ctr" anchorCtr="1"/>
          <a:lstStyle>
            <a:lvl1pPr marL="0" indent="0">
              <a:buNone/>
              <a:defRPr sz="15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9" name="Bildplatzhalter 13"/>
          <p:cNvSpPr>
            <a:spLocks noGrp="1"/>
          </p:cNvSpPr>
          <p:nvPr>
            <p:ph type="pic" sz="quarter" idx="16"/>
          </p:nvPr>
        </p:nvSpPr>
        <p:spPr>
          <a:xfrm>
            <a:off x="4640178" y="538164"/>
            <a:ext cx="3953862" cy="5097462"/>
          </a:xfrm>
          <a:prstGeom prst="rect">
            <a:avLst/>
          </a:prstGeom>
        </p:spPr>
        <p:txBody>
          <a:bodyPr vert="horz" anchor="ctr" anchorCtr="1"/>
          <a:lstStyle>
            <a:lvl1pPr marL="0" indent="0">
              <a:buNone/>
              <a:defRPr sz="15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0159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 descr="LANUV_PowerPoint_Key Visual_Umwel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46751" y="6358329"/>
            <a:ext cx="2133600" cy="18725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+mn-lt"/>
                <a:cs typeface="Arial Hebrew"/>
              </a:defRPr>
            </a:lvl1pPr>
          </a:lstStyle>
          <a:p>
            <a:r>
              <a:rPr lang="de-DE" dirty="0" smtClean="0"/>
              <a:t>LANUV </a:t>
            </a:r>
            <a:fld id="{450AFD0B-C640-7045-9FC9-639AB4CC1C10}" type="datetime1">
              <a:rPr lang="de-DE" smtClean="0"/>
              <a:pPr/>
              <a:t>09.12.2022</a:t>
            </a:fld>
            <a:endParaRPr lang="de-DE" dirty="0"/>
          </a:p>
        </p:txBody>
      </p:sp>
      <p:sp>
        <p:nvSpPr>
          <p:cNvPr id="5" name="Foliennummernplatzhalter 6"/>
          <p:cNvSpPr>
            <a:spLocks noGrp="1"/>
          </p:cNvSpPr>
          <p:nvPr>
            <p:ph type="sldNum" sz="quarter" idx="15"/>
          </p:nvPr>
        </p:nvSpPr>
        <p:spPr>
          <a:xfrm>
            <a:off x="8605838" y="6358329"/>
            <a:ext cx="538162" cy="187251"/>
          </a:xfrm>
          <a:prstGeom prst="rect">
            <a:avLst/>
          </a:prstGeom>
        </p:spPr>
        <p:txBody>
          <a:bodyPr tIns="108000" bIns="0" anchor="b" anchorCtr="1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E9F2DFB4-3A6B-0D40-BE1C-30F02DD1295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Bildplatzhalter 13"/>
          <p:cNvSpPr>
            <a:spLocks noGrp="1"/>
          </p:cNvSpPr>
          <p:nvPr>
            <p:ph type="pic" sz="quarter" idx="14"/>
          </p:nvPr>
        </p:nvSpPr>
        <p:spPr>
          <a:xfrm>
            <a:off x="536576" y="538165"/>
            <a:ext cx="3932648" cy="2466000"/>
          </a:xfrm>
          <a:prstGeom prst="rect">
            <a:avLst/>
          </a:prstGeom>
        </p:spPr>
        <p:txBody>
          <a:bodyPr vert="horz" anchor="ctr" anchorCtr="1"/>
          <a:lstStyle>
            <a:lvl1pPr marL="0" indent="0">
              <a:buNone/>
              <a:defRPr sz="15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7" name="Bildplatzhalter 13"/>
          <p:cNvSpPr>
            <a:spLocks noGrp="1"/>
          </p:cNvSpPr>
          <p:nvPr>
            <p:ph type="pic" sz="quarter" idx="16"/>
          </p:nvPr>
        </p:nvSpPr>
        <p:spPr>
          <a:xfrm>
            <a:off x="4640178" y="538165"/>
            <a:ext cx="3953862" cy="2466000"/>
          </a:xfrm>
          <a:prstGeom prst="rect">
            <a:avLst/>
          </a:prstGeom>
        </p:spPr>
        <p:txBody>
          <a:bodyPr vert="horz" anchor="ctr" anchorCtr="1"/>
          <a:lstStyle>
            <a:lvl1pPr marL="0" indent="0">
              <a:buNone/>
              <a:defRPr sz="15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9" name="Bildplatzhalter 13"/>
          <p:cNvSpPr>
            <a:spLocks noGrp="1"/>
          </p:cNvSpPr>
          <p:nvPr>
            <p:ph type="pic" sz="quarter" idx="17"/>
          </p:nvPr>
        </p:nvSpPr>
        <p:spPr>
          <a:xfrm>
            <a:off x="536576" y="3173365"/>
            <a:ext cx="3932648" cy="2466000"/>
          </a:xfrm>
          <a:prstGeom prst="rect">
            <a:avLst/>
          </a:prstGeom>
        </p:spPr>
        <p:txBody>
          <a:bodyPr vert="horz" anchor="ctr" anchorCtr="1"/>
          <a:lstStyle>
            <a:lvl1pPr marL="0" indent="0">
              <a:buNone/>
              <a:defRPr sz="15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Bildplatzhalter 13"/>
          <p:cNvSpPr>
            <a:spLocks noGrp="1"/>
          </p:cNvSpPr>
          <p:nvPr>
            <p:ph type="pic" sz="quarter" idx="18"/>
          </p:nvPr>
        </p:nvSpPr>
        <p:spPr>
          <a:xfrm>
            <a:off x="4640178" y="3173365"/>
            <a:ext cx="3953862" cy="2466000"/>
          </a:xfrm>
          <a:prstGeom prst="rect">
            <a:avLst/>
          </a:prstGeom>
        </p:spPr>
        <p:txBody>
          <a:bodyPr vert="horz" anchor="ctr" anchorCtr="1"/>
          <a:lstStyle>
            <a:lvl1pPr marL="0" indent="0">
              <a:buNone/>
              <a:defRPr sz="15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0603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1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LANUV_PowerPoint_Key Visual_Umwel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5" name="Bildplatzhalter 13"/>
          <p:cNvSpPr>
            <a:spLocks noGrp="1"/>
          </p:cNvSpPr>
          <p:nvPr>
            <p:ph type="pic" sz="quarter" idx="14"/>
          </p:nvPr>
        </p:nvSpPr>
        <p:spPr>
          <a:xfrm>
            <a:off x="536576" y="538165"/>
            <a:ext cx="8059738" cy="3939532"/>
          </a:xfrm>
          <a:prstGeom prst="rect">
            <a:avLst/>
          </a:prstGeom>
        </p:spPr>
        <p:txBody>
          <a:bodyPr vert="horz" anchor="ctr" anchorCtr="1"/>
          <a:lstStyle>
            <a:lvl1pPr marL="0" indent="0">
              <a:buNone/>
              <a:defRPr sz="15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>
          <a:xfrm>
            <a:off x="546751" y="6358329"/>
            <a:ext cx="2133600" cy="18725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+mn-lt"/>
                <a:cs typeface="Arial Hebrew"/>
              </a:defRPr>
            </a:lvl1pPr>
          </a:lstStyle>
          <a:p>
            <a:r>
              <a:rPr lang="de-DE" dirty="0" smtClean="0"/>
              <a:t>LANUV </a:t>
            </a:r>
            <a:fld id="{7E6BC5D1-A0D1-0E40-A341-E0A450B3BD2E}" type="datetime1">
              <a:rPr lang="de-DE" smtClean="0"/>
              <a:pPr/>
              <a:t>09.12.2022</a:t>
            </a:fld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>
          <a:xfrm>
            <a:off x="8605838" y="6358329"/>
            <a:ext cx="538162" cy="187251"/>
          </a:xfrm>
          <a:prstGeom prst="rect">
            <a:avLst/>
          </a:prstGeom>
        </p:spPr>
        <p:txBody>
          <a:bodyPr tIns="108000" bIns="0" anchor="b" anchorCtr="1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E9F2DFB4-3A6B-0D40-BE1C-30F02DD1295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536576" y="4762641"/>
            <a:ext cx="8059738" cy="874572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spc="3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5882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2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LANUV_PowerPoint_Key Visual_Umwel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546751" y="6358329"/>
            <a:ext cx="2133600" cy="18725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+mn-lt"/>
                <a:cs typeface="Arial Hebrew"/>
              </a:defRPr>
            </a:lvl1pPr>
          </a:lstStyle>
          <a:p>
            <a:r>
              <a:rPr lang="de-DE" dirty="0" smtClean="0"/>
              <a:t>LANUV </a:t>
            </a:r>
            <a:fld id="{6FA6CDF2-7C07-DD45-B195-5FC46EF5B1AE}" type="datetime1">
              <a:rPr lang="de-DE" smtClean="0"/>
              <a:pPr/>
              <a:t>09.12.2022</a:t>
            </a:fld>
            <a:endParaRPr lang="de-DE" dirty="0"/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5"/>
          </p:nvPr>
        </p:nvSpPr>
        <p:spPr>
          <a:xfrm>
            <a:off x="8605838" y="6358329"/>
            <a:ext cx="538162" cy="187251"/>
          </a:xfrm>
          <a:prstGeom prst="rect">
            <a:avLst/>
          </a:prstGeom>
        </p:spPr>
        <p:txBody>
          <a:bodyPr tIns="108000" bIns="0" anchor="b" anchorCtr="1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E9F2DFB4-3A6B-0D40-BE1C-30F02DD1295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Bildplatzhalter 13"/>
          <p:cNvSpPr>
            <a:spLocks noGrp="1"/>
          </p:cNvSpPr>
          <p:nvPr>
            <p:ph type="pic" sz="quarter" idx="14"/>
          </p:nvPr>
        </p:nvSpPr>
        <p:spPr>
          <a:xfrm>
            <a:off x="536576" y="538164"/>
            <a:ext cx="3932648" cy="3939533"/>
          </a:xfrm>
          <a:prstGeom prst="rect">
            <a:avLst/>
          </a:prstGeom>
        </p:spPr>
        <p:txBody>
          <a:bodyPr vert="horz" anchor="ctr" anchorCtr="1"/>
          <a:lstStyle>
            <a:lvl1pPr marL="0" indent="0">
              <a:buNone/>
              <a:defRPr sz="15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8" name="Bildplatzhalter 13"/>
          <p:cNvSpPr>
            <a:spLocks noGrp="1"/>
          </p:cNvSpPr>
          <p:nvPr>
            <p:ph type="pic" sz="quarter" idx="16"/>
          </p:nvPr>
        </p:nvSpPr>
        <p:spPr>
          <a:xfrm>
            <a:off x="4640178" y="538164"/>
            <a:ext cx="3953862" cy="3939533"/>
          </a:xfrm>
          <a:prstGeom prst="rect">
            <a:avLst/>
          </a:prstGeom>
        </p:spPr>
        <p:txBody>
          <a:bodyPr vert="horz" anchor="ctr" anchorCtr="1"/>
          <a:lstStyle>
            <a:lvl1pPr marL="0" indent="0">
              <a:buNone/>
              <a:defRPr sz="15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36576" y="4762641"/>
            <a:ext cx="8059738" cy="874572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spc="30"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. Maecenas </a:t>
            </a:r>
            <a:r>
              <a:rPr lang="de-DE" dirty="0" err="1" smtClean="0"/>
              <a:t>porttitor</a:t>
            </a:r>
            <a:r>
              <a:rPr lang="de-DE" dirty="0" smtClean="0"/>
              <a:t> </a:t>
            </a:r>
            <a:r>
              <a:rPr lang="de-DE" dirty="0" err="1" smtClean="0"/>
              <a:t>congue</a:t>
            </a:r>
            <a:r>
              <a:rPr lang="de-DE" dirty="0" smtClean="0"/>
              <a:t> </a:t>
            </a:r>
            <a:r>
              <a:rPr lang="de-DE" dirty="0" err="1" smtClean="0"/>
              <a:t>massa</a:t>
            </a:r>
            <a:r>
              <a:rPr lang="de-DE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8300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3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 descr="LANUV_PowerPoint_Key Visual_Umwel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546751" y="6358329"/>
            <a:ext cx="2133600" cy="18725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+mn-lt"/>
                <a:cs typeface="Arial Hebrew"/>
              </a:defRPr>
            </a:lvl1pPr>
          </a:lstStyle>
          <a:p>
            <a:r>
              <a:rPr lang="de-DE" dirty="0" smtClean="0"/>
              <a:t>LANUV </a:t>
            </a:r>
            <a:fld id="{02CDE33E-FB51-CB4E-B1B5-80A8C42DDF2C}" type="datetime1">
              <a:rPr lang="de-DE" smtClean="0"/>
              <a:pPr/>
              <a:t>09.12.2022</a:t>
            </a:fld>
            <a:endParaRPr lang="de-DE" dirty="0"/>
          </a:p>
        </p:txBody>
      </p:sp>
      <p:sp>
        <p:nvSpPr>
          <p:cNvPr id="6" name="Foliennummernplatzhalter 6"/>
          <p:cNvSpPr>
            <a:spLocks noGrp="1"/>
          </p:cNvSpPr>
          <p:nvPr>
            <p:ph type="sldNum" sz="quarter" idx="15"/>
          </p:nvPr>
        </p:nvSpPr>
        <p:spPr>
          <a:xfrm>
            <a:off x="8605838" y="6358329"/>
            <a:ext cx="538162" cy="187251"/>
          </a:xfrm>
          <a:prstGeom prst="rect">
            <a:avLst/>
          </a:prstGeom>
        </p:spPr>
        <p:txBody>
          <a:bodyPr tIns="108000" bIns="0" anchor="b" anchorCtr="1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E9F2DFB4-3A6B-0D40-BE1C-30F02DD1295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Bildplatzhalter 13"/>
          <p:cNvSpPr>
            <a:spLocks noGrp="1"/>
          </p:cNvSpPr>
          <p:nvPr>
            <p:ph type="pic" sz="quarter" idx="16"/>
          </p:nvPr>
        </p:nvSpPr>
        <p:spPr>
          <a:xfrm>
            <a:off x="5926402" y="538165"/>
            <a:ext cx="2667637" cy="2466000"/>
          </a:xfrm>
          <a:prstGeom prst="rect">
            <a:avLst/>
          </a:prstGeom>
        </p:spPr>
        <p:txBody>
          <a:bodyPr vert="horz" anchor="ctr" anchorCtr="1"/>
          <a:lstStyle>
            <a:lvl1pPr marL="0" indent="0">
              <a:buNone/>
              <a:defRPr sz="15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Bildplatzhalter 13"/>
          <p:cNvSpPr>
            <a:spLocks noGrp="1"/>
          </p:cNvSpPr>
          <p:nvPr>
            <p:ph type="pic" sz="quarter" idx="18"/>
          </p:nvPr>
        </p:nvSpPr>
        <p:spPr>
          <a:xfrm>
            <a:off x="5926402" y="3173365"/>
            <a:ext cx="2667637" cy="2463848"/>
          </a:xfrm>
          <a:prstGeom prst="rect">
            <a:avLst/>
          </a:prstGeom>
        </p:spPr>
        <p:txBody>
          <a:bodyPr vert="horz" anchor="ctr" anchorCtr="1"/>
          <a:lstStyle>
            <a:lvl1pPr marL="0" indent="0">
              <a:buNone/>
              <a:defRPr sz="15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3" name="Bildplatzhalter 13"/>
          <p:cNvSpPr>
            <a:spLocks noGrp="1"/>
          </p:cNvSpPr>
          <p:nvPr>
            <p:ph type="pic" sz="quarter" idx="19"/>
          </p:nvPr>
        </p:nvSpPr>
        <p:spPr>
          <a:xfrm>
            <a:off x="3087811" y="536013"/>
            <a:ext cx="2667637" cy="2466000"/>
          </a:xfrm>
          <a:prstGeom prst="rect">
            <a:avLst/>
          </a:prstGeom>
        </p:spPr>
        <p:txBody>
          <a:bodyPr vert="horz" anchor="ctr" anchorCtr="1"/>
          <a:lstStyle>
            <a:lvl1pPr marL="0" indent="0">
              <a:buNone/>
              <a:defRPr sz="15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20"/>
          </p:nvPr>
        </p:nvSpPr>
        <p:spPr>
          <a:xfrm>
            <a:off x="3087811" y="3171213"/>
            <a:ext cx="2667637" cy="2466000"/>
          </a:xfrm>
          <a:prstGeom prst="rect">
            <a:avLst/>
          </a:prstGeom>
        </p:spPr>
        <p:txBody>
          <a:bodyPr vert="horz" anchor="ctr" anchorCtr="1"/>
          <a:lstStyle>
            <a:lvl1pPr marL="0" indent="0">
              <a:buNone/>
              <a:defRPr sz="15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36576" y="538165"/>
            <a:ext cx="2380281" cy="5099048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spc="30"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. Maecenas </a:t>
            </a:r>
            <a:r>
              <a:rPr lang="de-DE" dirty="0" err="1" smtClean="0"/>
              <a:t>porttitor</a:t>
            </a:r>
            <a:r>
              <a:rPr lang="de-DE" dirty="0" smtClean="0"/>
              <a:t> </a:t>
            </a:r>
            <a:r>
              <a:rPr lang="de-DE" dirty="0" err="1" smtClean="0"/>
              <a:t>congue</a:t>
            </a:r>
            <a:r>
              <a:rPr lang="de-DE" dirty="0" smtClean="0"/>
              <a:t> </a:t>
            </a:r>
            <a:r>
              <a:rPr lang="de-DE" dirty="0" err="1" smtClean="0"/>
              <a:t>massa</a:t>
            </a:r>
            <a:r>
              <a:rPr lang="de-DE" dirty="0" smtClean="0"/>
              <a:t>. </a:t>
            </a:r>
            <a:r>
              <a:rPr lang="de-DE" dirty="0" err="1" smtClean="0"/>
              <a:t>Fusce</a:t>
            </a:r>
            <a:r>
              <a:rPr lang="de-DE" dirty="0" smtClean="0"/>
              <a:t> </a:t>
            </a:r>
            <a:r>
              <a:rPr lang="de-DE" dirty="0" err="1" smtClean="0"/>
              <a:t>posuere</a:t>
            </a:r>
            <a:r>
              <a:rPr lang="de-DE" dirty="0" smtClean="0"/>
              <a:t>, magna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pulvinar</a:t>
            </a:r>
            <a:r>
              <a:rPr lang="de-DE" dirty="0" smtClean="0"/>
              <a:t> </a:t>
            </a:r>
            <a:r>
              <a:rPr lang="de-DE" dirty="0" err="1" smtClean="0"/>
              <a:t>ultricies</a:t>
            </a:r>
            <a:r>
              <a:rPr lang="de-DE" dirty="0" smtClean="0"/>
              <a:t>, </a:t>
            </a:r>
            <a:r>
              <a:rPr lang="de-DE" dirty="0" err="1" smtClean="0"/>
              <a:t>purus</a:t>
            </a:r>
            <a:r>
              <a:rPr lang="de-DE" dirty="0" smtClean="0"/>
              <a:t> </a:t>
            </a:r>
            <a:r>
              <a:rPr lang="de-DE" dirty="0" err="1" smtClean="0"/>
              <a:t>lectus</a:t>
            </a:r>
            <a:r>
              <a:rPr lang="de-DE" dirty="0" smtClean="0"/>
              <a:t> </a:t>
            </a:r>
            <a:r>
              <a:rPr lang="de-DE" dirty="0" err="1" smtClean="0"/>
              <a:t>malesuada</a:t>
            </a:r>
            <a:r>
              <a:rPr lang="de-DE" dirty="0" smtClean="0"/>
              <a:t> </a:t>
            </a:r>
            <a:r>
              <a:rPr lang="de-DE" dirty="0" err="1" smtClean="0"/>
              <a:t>libero</a:t>
            </a:r>
            <a:r>
              <a:rPr lang="de-DE" dirty="0" smtClean="0"/>
              <a:t>,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 commodo magna </a:t>
            </a:r>
            <a:r>
              <a:rPr lang="de-DE" dirty="0" err="1" smtClean="0"/>
              <a:t>eros</a:t>
            </a:r>
            <a:r>
              <a:rPr lang="de-DE" dirty="0" smtClean="0"/>
              <a:t> </a:t>
            </a:r>
            <a:r>
              <a:rPr lang="de-DE" dirty="0" err="1" smtClean="0"/>
              <a:t>quis</a:t>
            </a:r>
            <a:r>
              <a:rPr lang="de-DE" dirty="0" smtClean="0"/>
              <a:t> </a:t>
            </a:r>
            <a:r>
              <a:rPr lang="de-DE" dirty="0" err="1" smtClean="0"/>
              <a:t>urna</a:t>
            </a:r>
            <a:r>
              <a:rPr lang="de-DE" dirty="0" smtClean="0"/>
              <a:t>.</a:t>
            </a:r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574705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LANUV_PowerPoint_Streifen.png"/>
          <p:cNvPicPr>
            <a:picLocks noChangeAspect="1"/>
          </p:cNvPicPr>
          <p:nvPr userDrawn="1"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" y="5539180"/>
            <a:ext cx="9144000" cy="1200912"/>
          </a:xfrm>
          <a:prstGeom prst="rect">
            <a:avLst/>
          </a:prstGeom>
        </p:spPr>
      </p:pic>
      <p:sp>
        <p:nvSpPr>
          <p:cNvPr id="15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536575" y="1283155"/>
            <a:ext cx="8058150" cy="38738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smtClean="0"/>
              <a:t>Subheadline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534987" y="1898329"/>
            <a:ext cx="8059738" cy="285928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spc="30"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. Maecenas </a:t>
            </a:r>
            <a:r>
              <a:rPr lang="de-DE" dirty="0" err="1" smtClean="0"/>
              <a:t>porttitor</a:t>
            </a:r>
            <a:r>
              <a:rPr lang="de-DE" dirty="0" smtClean="0"/>
              <a:t> </a:t>
            </a:r>
            <a:r>
              <a:rPr lang="de-DE" dirty="0" err="1" smtClean="0"/>
              <a:t>congue</a:t>
            </a:r>
            <a:r>
              <a:rPr lang="de-DE" dirty="0" smtClean="0"/>
              <a:t> </a:t>
            </a:r>
            <a:r>
              <a:rPr lang="de-DE" dirty="0" err="1" smtClean="0"/>
              <a:t>massa</a:t>
            </a:r>
            <a:r>
              <a:rPr lang="de-DE" dirty="0" smtClean="0"/>
              <a:t>. </a:t>
            </a:r>
            <a:r>
              <a:rPr lang="de-DE" dirty="0" err="1" smtClean="0"/>
              <a:t>Fusce</a:t>
            </a:r>
            <a:r>
              <a:rPr lang="de-DE" dirty="0" smtClean="0"/>
              <a:t> </a:t>
            </a:r>
            <a:r>
              <a:rPr lang="de-DE" dirty="0" err="1" smtClean="0"/>
              <a:t>posuere</a:t>
            </a:r>
            <a:r>
              <a:rPr lang="de-DE" dirty="0" smtClean="0"/>
              <a:t>, magna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pulvinar</a:t>
            </a:r>
            <a:r>
              <a:rPr lang="de-DE" dirty="0" smtClean="0"/>
              <a:t> </a:t>
            </a:r>
            <a:r>
              <a:rPr lang="de-DE" dirty="0" err="1" smtClean="0"/>
              <a:t>ultricies</a:t>
            </a:r>
            <a:r>
              <a:rPr lang="de-DE" dirty="0" smtClean="0"/>
              <a:t>, </a:t>
            </a:r>
            <a:r>
              <a:rPr lang="de-DE" dirty="0" err="1" smtClean="0"/>
              <a:t>purus</a:t>
            </a:r>
            <a:r>
              <a:rPr lang="de-DE" dirty="0" smtClean="0"/>
              <a:t> </a:t>
            </a:r>
            <a:r>
              <a:rPr lang="de-DE" dirty="0" err="1" smtClean="0"/>
              <a:t>lectus</a:t>
            </a:r>
            <a:r>
              <a:rPr lang="de-DE" dirty="0" smtClean="0"/>
              <a:t> </a:t>
            </a:r>
            <a:r>
              <a:rPr lang="de-DE" dirty="0" err="1" smtClean="0"/>
              <a:t>malesuada</a:t>
            </a:r>
            <a:r>
              <a:rPr lang="de-DE" dirty="0" smtClean="0"/>
              <a:t> </a:t>
            </a:r>
            <a:r>
              <a:rPr lang="de-DE" dirty="0" err="1" smtClean="0"/>
              <a:t>libero</a:t>
            </a:r>
            <a:r>
              <a:rPr lang="de-DE" dirty="0" smtClean="0"/>
              <a:t>,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 commodo magna </a:t>
            </a:r>
            <a:r>
              <a:rPr lang="de-DE" dirty="0" err="1" smtClean="0"/>
              <a:t>eros</a:t>
            </a:r>
            <a:r>
              <a:rPr lang="de-DE" dirty="0" smtClean="0"/>
              <a:t> </a:t>
            </a:r>
            <a:r>
              <a:rPr lang="de-DE" dirty="0" err="1" smtClean="0"/>
              <a:t>quis</a:t>
            </a:r>
            <a:r>
              <a:rPr lang="de-DE" dirty="0" smtClean="0"/>
              <a:t> </a:t>
            </a:r>
            <a:r>
              <a:rPr lang="de-DE" dirty="0" err="1" smtClean="0"/>
              <a:t>urna</a:t>
            </a:r>
            <a:r>
              <a:rPr lang="de-DE" dirty="0" smtClean="0"/>
              <a:t>.</a:t>
            </a:r>
          </a:p>
          <a:p>
            <a:pPr lvl="0"/>
            <a:endParaRPr lang="de-DE" dirty="0" smtClean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0"/>
          </p:nvPr>
        </p:nvSpPr>
        <p:spPr>
          <a:xfrm>
            <a:off x="546751" y="6358329"/>
            <a:ext cx="2133600" cy="18725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noFill/>
                <a:latin typeface="+mn-lt"/>
                <a:cs typeface="Arial Hebrew"/>
              </a:defRPr>
            </a:lvl1pPr>
          </a:lstStyle>
          <a:p>
            <a:fld id="{02CDE33E-FB51-CB4E-B1B5-80A8C42DDF2C}" type="datetime1">
              <a:rPr lang="de-DE" smtClean="0"/>
              <a:pPr/>
              <a:t>09.12.2022</a:t>
            </a:fld>
            <a:endParaRPr lang="de-DE" dirty="0"/>
          </a:p>
        </p:txBody>
      </p:sp>
      <p:sp>
        <p:nvSpPr>
          <p:cNvPr id="14" name="Foliennummernplatzhalter 6"/>
          <p:cNvSpPr>
            <a:spLocks noGrp="1"/>
          </p:cNvSpPr>
          <p:nvPr>
            <p:ph type="sldNum" sz="quarter" idx="16"/>
          </p:nvPr>
        </p:nvSpPr>
        <p:spPr>
          <a:xfrm>
            <a:off x="8605838" y="6358329"/>
            <a:ext cx="538162" cy="187251"/>
          </a:xfrm>
          <a:prstGeom prst="rect">
            <a:avLst/>
          </a:prstGeom>
        </p:spPr>
        <p:txBody>
          <a:bodyPr tIns="108000" bIns="0" anchor="b" anchorCtr="1"/>
          <a:lstStyle>
            <a:lvl1pPr>
              <a:defRPr sz="1000">
                <a:noFill/>
              </a:defRPr>
            </a:lvl1pPr>
          </a:lstStyle>
          <a:p>
            <a:fld id="{E9F2DFB4-3A6B-0D40-BE1C-30F02DD1295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536576" y="538163"/>
            <a:ext cx="8059738" cy="504759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buNone/>
              <a:defRPr lang="de-DE" sz="3000" b="1" i="0" u="sng" strike="noStrike" spc="10" baseline="0" smtClean="0">
                <a:solidFill>
                  <a:schemeClr val="tx1"/>
                </a:solidFill>
                <a:uFill>
                  <a:solidFill>
                    <a:schemeClr val="accent5"/>
                  </a:solidFill>
                </a:uFill>
                <a:latin typeface="Arial"/>
                <a:cs typeface="Arial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pic>
        <p:nvPicPr>
          <p:cNvPr id="11" name="Bild 10" descr="LANUV_PowerPoint_Key Visual_Umwel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75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LANUV_PowerPoint_Logoleiste_n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28344"/>
          </a:xfrm>
          <a:prstGeom prst="rect">
            <a:avLst/>
          </a:prstGeom>
        </p:spPr>
      </p:pic>
      <p:sp>
        <p:nvSpPr>
          <p:cNvPr id="6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6575" y="2319740"/>
            <a:ext cx="8058150" cy="556846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lang="de-DE" sz="3400" b="1" i="0" baseline="0" dirty="0" smtClean="0">
                <a:latin typeface="Arial"/>
                <a:cs typeface="Arial"/>
              </a:defRPr>
            </a:lvl1pPr>
            <a:lvl2pPr marL="457200" indent="0">
              <a:buNone/>
              <a:defRPr b="0" i="0" spc="0" baseline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de-DE" dirty="0" smtClean="0"/>
              <a:t>Vielen Dank!</a:t>
            </a:r>
          </a:p>
        </p:txBody>
      </p:sp>
      <p:sp>
        <p:nvSpPr>
          <p:cNvPr id="14" name="Foliennummernplatzhalter 6"/>
          <p:cNvSpPr>
            <a:spLocks noGrp="1"/>
          </p:cNvSpPr>
          <p:nvPr>
            <p:ph type="sldNum" sz="quarter" idx="15"/>
          </p:nvPr>
        </p:nvSpPr>
        <p:spPr>
          <a:xfrm>
            <a:off x="8605838" y="6358329"/>
            <a:ext cx="538162" cy="187251"/>
          </a:xfrm>
          <a:prstGeom prst="rect">
            <a:avLst/>
          </a:prstGeom>
        </p:spPr>
        <p:txBody>
          <a:bodyPr tIns="108000" bIns="0" anchor="b" anchorCtr="1"/>
          <a:lstStyle>
            <a:lvl1pPr>
              <a:defRPr sz="1000">
                <a:noFill/>
              </a:defRPr>
            </a:lvl1pPr>
          </a:lstStyle>
          <a:p>
            <a:fld id="{E9F2DFB4-3A6B-0D40-BE1C-30F02DD1295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Datumsplatzhalter 3"/>
          <p:cNvSpPr>
            <a:spLocks noGrp="1"/>
          </p:cNvSpPr>
          <p:nvPr>
            <p:ph type="dt" sz="half" idx="10"/>
          </p:nvPr>
        </p:nvSpPr>
        <p:spPr>
          <a:xfrm>
            <a:off x="546751" y="6358329"/>
            <a:ext cx="2133600" cy="18725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noFill/>
                <a:latin typeface="+mn-lt"/>
                <a:cs typeface="Arial Hebrew"/>
              </a:defRPr>
            </a:lvl1pPr>
          </a:lstStyle>
          <a:p>
            <a:fld id="{02CDE33E-FB51-CB4E-B1B5-80A8C42DDF2C}" type="datetime1">
              <a:rPr lang="de-DE" smtClean="0"/>
              <a:pPr/>
              <a:t>09.12.2022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536575" y="3216275"/>
            <a:ext cx="5438775" cy="254878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15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pic>
        <p:nvPicPr>
          <p:cNvPr id="8" name="Bild 7" descr="LANUV_PowerPoint_Key Visual_Umwel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15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36575" y="3760716"/>
            <a:ext cx="8058150" cy="5867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lang="de-DE" sz="3400" b="1" i="0" dirty="0" smtClean="0">
                <a:latin typeface="Arial"/>
                <a:cs typeface="Arial"/>
              </a:defRPr>
            </a:lvl1pPr>
            <a:lvl2pPr marL="457200" indent="0">
              <a:buNone/>
              <a:defRPr b="0" i="0" spc="0" baseline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de-DE" dirty="0" smtClean="0"/>
              <a:t>Titel Umwelt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536575" y="4347436"/>
            <a:ext cx="8058150" cy="123779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smtClean="0"/>
              <a:t>Subheadline, maximal zweizeilig</a:t>
            </a:r>
            <a:endParaRPr lang="de-DE" dirty="0"/>
          </a:p>
        </p:txBody>
      </p:sp>
      <p:sp>
        <p:nvSpPr>
          <p:cNvPr id="19" name="Datumsplatzhalter 3"/>
          <p:cNvSpPr>
            <a:spLocks noGrp="1"/>
          </p:cNvSpPr>
          <p:nvPr>
            <p:ph type="dt" sz="half" idx="10"/>
          </p:nvPr>
        </p:nvSpPr>
        <p:spPr>
          <a:xfrm>
            <a:off x="546751" y="6358329"/>
            <a:ext cx="2133600" cy="18725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+mn-lt"/>
                <a:cs typeface="Arial Hebrew"/>
              </a:defRPr>
            </a:lvl1pPr>
          </a:lstStyle>
          <a:p>
            <a:fld id="{B2D7B1D4-83EC-E849-9E1E-FA95C57C71C1}" type="datetime1">
              <a:rPr lang="de-DE" smtClean="0"/>
              <a:pPr/>
              <a:t>09.12.2022</a:t>
            </a:fld>
            <a:endParaRPr lang="de-DE" dirty="0"/>
          </a:p>
        </p:txBody>
      </p:sp>
      <p:pic>
        <p:nvPicPr>
          <p:cNvPr id="9" name="Bild 8" descr="LANUV_PowerPoint_Key Visual_Umwelt_Tite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3616"/>
            <a:ext cx="9144000" cy="926592"/>
          </a:xfrm>
          <a:prstGeom prst="rect">
            <a:avLst/>
          </a:prstGeom>
        </p:spPr>
      </p:pic>
      <p:pic>
        <p:nvPicPr>
          <p:cNvPr id="10" name="Bild 4" descr="LANUV_PowerPoint_Logoleiste_nm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2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6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0" y="324000"/>
            <a:ext cx="8586788" cy="1124780"/>
          </a:xfrm>
        </p:spPr>
        <p:txBody>
          <a:bodyPr/>
          <a:lstStyle>
            <a:lvl1pPr>
              <a:defRPr spc="0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000" y="1563144"/>
            <a:ext cx="8586788" cy="4214255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/>
              <a:t>00. Monat 2017</a:t>
            </a:r>
            <a:endParaRPr lang="de-DE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BFF90422-5EA9-49BF-B256-D3D2AA4EDCC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de-DE"/>
              <a:t>Seite </a:t>
            </a:r>
            <a:fld id="{A52F4D17-1AD6-42D9-B93A-EB002C62F43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9081" y="938786"/>
            <a:ext cx="8586787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35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722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LANUV_PowerPoint_Key Visual_Umwel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>
          <a:xfrm>
            <a:off x="546751" y="6358329"/>
            <a:ext cx="2133600" cy="18725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+mn-lt"/>
                <a:cs typeface="Arial Hebrew"/>
              </a:defRPr>
            </a:lvl1pPr>
          </a:lstStyle>
          <a:p>
            <a:r>
              <a:rPr lang="de-DE" dirty="0" smtClean="0"/>
              <a:t>LANUV </a:t>
            </a:r>
            <a:fld id="{55595FDE-CEDF-4B40-93E3-73D3D626CFE8}" type="datetime1">
              <a:rPr lang="de-DE" smtClean="0"/>
              <a:pPr/>
              <a:t>09.12.2022</a:t>
            </a:fld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4"/>
          </p:nvPr>
        </p:nvSpPr>
        <p:spPr>
          <a:xfrm>
            <a:off x="8605838" y="6358329"/>
            <a:ext cx="538162" cy="187251"/>
          </a:xfrm>
          <a:prstGeom prst="rect">
            <a:avLst/>
          </a:prstGeom>
        </p:spPr>
        <p:txBody>
          <a:bodyPr tIns="108000" bIns="0" anchor="b" anchorCtr="1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E9F2DFB4-3A6B-0D40-BE1C-30F02DD1295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0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36575" y="1578581"/>
            <a:ext cx="8059738" cy="3876068"/>
          </a:xfrm>
          <a:prstGeom prst="rect">
            <a:avLst/>
          </a:prstGeom>
        </p:spPr>
        <p:txBody>
          <a:bodyPr vert="horz" lIns="0" tIns="0" rIns="0" bIns="0" numCol="1" spcCol="360000">
            <a:noAutofit/>
          </a:bodyPr>
          <a:lstStyle>
            <a:lvl1pPr marL="342900" indent="-342900">
              <a:buClr>
                <a:schemeClr val="accent5"/>
              </a:buClr>
              <a:buSzPct val="100000"/>
              <a:buFont typeface="Lucida Grande"/>
              <a:buChar char="■"/>
              <a:defRPr sz="2000" baseline="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de-DE" dirty="0" smtClean="0"/>
              <a:t>Bullet Point1</a:t>
            </a:r>
          </a:p>
          <a:p>
            <a:pPr lvl="1"/>
            <a:r>
              <a:rPr lang="de-DE" dirty="0" smtClean="0"/>
              <a:t>Bullet Point2 </a:t>
            </a:r>
          </a:p>
          <a:p>
            <a:pPr lvl="2"/>
            <a:r>
              <a:rPr lang="de-DE" dirty="0" smtClean="0"/>
              <a:t>Bullet Point3</a:t>
            </a:r>
          </a:p>
          <a:p>
            <a:pPr lvl="0"/>
            <a:endParaRPr lang="de-DE" dirty="0" smtClean="0"/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536576" y="538163"/>
            <a:ext cx="8059738" cy="504759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buNone/>
              <a:defRPr lang="de-DE" sz="3000" b="1" i="0" u="sng" strike="noStrike" spc="10" baseline="0" smtClean="0">
                <a:solidFill>
                  <a:schemeClr val="tx1"/>
                </a:solidFill>
                <a:uFill>
                  <a:solidFill>
                    <a:schemeClr val="accent5"/>
                  </a:solidFill>
                </a:uFill>
                <a:latin typeface="Arial"/>
                <a:cs typeface="Arial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4022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, Bulletpoints (2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 descr="LANUV_PowerPoint_Key Visual_Umwel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2" name="Datumsplatzhalter 3"/>
          <p:cNvSpPr>
            <a:spLocks noGrp="1"/>
          </p:cNvSpPr>
          <p:nvPr>
            <p:ph type="dt" sz="half" idx="10"/>
          </p:nvPr>
        </p:nvSpPr>
        <p:spPr>
          <a:xfrm>
            <a:off x="546751" y="6358329"/>
            <a:ext cx="2133600" cy="18725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+mn-lt"/>
                <a:cs typeface="Arial Hebrew"/>
              </a:defRPr>
            </a:lvl1pPr>
          </a:lstStyle>
          <a:p>
            <a:r>
              <a:rPr lang="de-DE" dirty="0" smtClean="0"/>
              <a:t>LANUV </a:t>
            </a:r>
            <a:fld id="{55595FDE-CEDF-4B40-93E3-73D3D626CFE8}" type="datetime1">
              <a:rPr lang="de-DE" smtClean="0"/>
              <a:pPr/>
              <a:t>09.12.2022</a:t>
            </a:fld>
            <a:endParaRPr lang="de-DE" dirty="0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4"/>
          </p:nvPr>
        </p:nvSpPr>
        <p:spPr>
          <a:xfrm>
            <a:off x="8605838" y="6358329"/>
            <a:ext cx="538162" cy="187251"/>
          </a:xfrm>
          <a:prstGeom prst="rect">
            <a:avLst/>
          </a:prstGeom>
        </p:spPr>
        <p:txBody>
          <a:bodyPr tIns="108000" bIns="0" anchor="b" anchorCtr="1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E9F2DFB4-3A6B-0D40-BE1C-30F02DD1295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36576" y="1578580"/>
            <a:ext cx="8059738" cy="1824469"/>
          </a:xfrm>
          <a:prstGeom prst="rect">
            <a:avLst/>
          </a:prstGeom>
        </p:spPr>
        <p:txBody>
          <a:bodyPr vert="horz"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spc="3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Lorem ipsum dolor sit amet, consectetuer adipiscing elit. Maecenas porttitor congue massa. Fusce posuere, magna sed pulvinar ultricies, </a:t>
            </a:r>
            <a:r>
              <a:rPr lang="de-DE" dirty="0" err="1" smtClean="0"/>
              <a:t>purus</a:t>
            </a:r>
            <a:r>
              <a:rPr lang="de-DE" dirty="0" smtClean="0"/>
              <a:t> </a:t>
            </a:r>
            <a:r>
              <a:rPr lang="de-DE" dirty="0" err="1" smtClean="0"/>
              <a:t>lectus</a:t>
            </a:r>
            <a:r>
              <a:rPr lang="de-DE" dirty="0" smtClean="0"/>
              <a:t> </a:t>
            </a:r>
            <a:r>
              <a:rPr lang="de-DE" dirty="0" err="1" smtClean="0"/>
              <a:t>malesuada</a:t>
            </a:r>
            <a:r>
              <a:rPr lang="de-DE" dirty="0" smtClean="0"/>
              <a:t> </a:t>
            </a:r>
            <a:r>
              <a:rPr lang="de-DE" dirty="0" err="1" smtClean="0"/>
              <a:t>libero</a:t>
            </a:r>
            <a:r>
              <a:rPr lang="de-DE" dirty="0" smtClean="0"/>
              <a:t>,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 commodo magna </a:t>
            </a:r>
            <a:r>
              <a:rPr lang="de-DE" dirty="0" err="1" smtClean="0"/>
              <a:t>eros</a:t>
            </a:r>
            <a:r>
              <a:rPr lang="de-DE" dirty="0" smtClean="0"/>
              <a:t> </a:t>
            </a:r>
            <a:r>
              <a:rPr lang="de-DE" dirty="0" err="1" smtClean="0"/>
              <a:t>quis</a:t>
            </a:r>
            <a:r>
              <a:rPr lang="de-DE" dirty="0" smtClean="0"/>
              <a:t> </a:t>
            </a:r>
            <a:r>
              <a:rPr lang="de-DE" dirty="0" err="1" smtClean="0"/>
              <a:t>urna</a:t>
            </a:r>
            <a:r>
              <a:rPr lang="de-DE" dirty="0" smtClean="0"/>
              <a:t>.</a:t>
            </a:r>
          </a:p>
        </p:txBody>
      </p:sp>
      <p:sp>
        <p:nvSpPr>
          <p:cNvPr id="7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536576" y="538163"/>
            <a:ext cx="8059738" cy="504759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buNone/>
              <a:defRPr lang="de-DE" sz="3000" b="1" i="0" u="sng" strike="noStrike" spc="10" baseline="0" smtClean="0">
                <a:solidFill>
                  <a:schemeClr val="tx1"/>
                </a:solidFill>
                <a:uFill>
                  <a:solidFill>
                    <a:schemeClr val="accent5"/>
                  </a:solidFill>
                </a:uFill>
                <a:latin typeface="Arial"/>
                <a:cs typeface="Arial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36575" y="3703015"/>
            <a:ext cx="8059738" cy="1751634"/>
          </a:xfrm>
          <a:prstGeom prst="rect">
            <a:avLst/>
          </a:prstGeom>
        </p:spPr>
        <p:txBody>
          <a:bodyPr vert="horz" lIns="0" tIns="0" rIns="0" bIns="0" numCol="2" spcCol="360000">
            <a:noAutofit/>
          </a:bodyPr>
          <a:lstStyle>
            <a:lvl1pPr marL="342900" indent="-342900">
              <a:buClr>
                <a:schemeClr val="accent5"/>
              </a:buClr>
              <a:buSzPct val="100000"/>
              <a:buFont typeface="Lucida Grande"/>
              <a:buChar char="■"/>
              <a:defRPr sz="2000" baseline="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de-DE" dirty="0" smtClean="0"/>
              <a:t>Bullet Point1</a:t>
            </a:r>
          </a:p>
          <a:p>
            <a:pPr lvl="1"/>
            <a:r>
              <a:rPr lang="de-DE" dirty="0" smtClean="0"/>
              <a:t>Bullet Point2 </a:t>
            </a:r>
          </a:p>
          <a:p>
            <a:pPr lvl="2"/>
            <a:r>
              <a:rPr lang="de-DE" dirty="0" smtClean="0"/>
              <a:t>Bullet Point3</a:t>
            </a:r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956143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, Bild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LANUV_PowerPoint_Key Visual_Umwel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1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557470" y="1578581"/>
            <a:ext cx="5038843" cy="210001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spc="3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. Maecenas </a:t>
            </a:r>
            <a:r>
              <a:rPr lang="de-DE" dirty="0" err="1" smtClean="0"/>
              <a:t>porttitor</a:t>
            </a:r>
            <a:r>
              <a:rPr lang="de-DE" dirty="0" smtClean="0"/>
              <a:t> </a:t>
            </a:r>
            <a:r>
              <a:rPr lang="de-DE" dirty="0" err="1" smtClean="0"/>
              <a:t>congue</a:t>
            </a:r>
            <a:r>
              <a:rPr lang="de-DE" dirty="0" smtClean="0"/>
              <a:t> </a:t>
            </a:r>
            <a:r>
              <a:rPr lang="de-DE" dirty="0" err="1" smtClean="0"/>
              <a:t>massa</a:t>
            </a:r>
            <a:r>
              <a:rPr lang="de-DE" dirty="0" smtClean="0"/>
              <a:t>. </a:t>
            </a:r>
            <a:r>
              <a:rPr lang="de-DE" dirty="0" err="1" smtClean="0"/>
              <a:t>Fusce</a:t>
            </a:r>
            <a:r>
              <a:rPr lang="de-DE" dirty="0" smtClean="0"/>
              <a:t> </a:t>
            </a:r>
            <a:r>
              <a:rPr lang="de-DE" dirty="0" err="1" smtClean="0"/>
              <a:t>posuere</a:t>
            </a:r>
            <a:r>
              <a:rPr lang="de-DE" dirty="0" smtClean="0"/>
              <a:t>, magna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pulvinar</a:t>
            </a:r>
            <a:r>
              <a:rPr lang="de-DE" dirty="0" smtClean="0"/>
              <a:t> </a:t>
            </a:r>
            <a:r>
              <a:rPr lang="de-DE" dirty="0" err="1" smtClean="0"/>
              <a:t>ultricies</a:t>
            </a:r>
            <a:r>
              <a:rPr lang="de-DE" dirty="0" smtClean="0"/>
              <a:t>, </a:t>
            </a:r>
            <a:r>
              <a:rPr lang="de-DE" dirty="0" err="1" smtClean="0"/>
              <a:t>purus</a:t>
            </a:r>
            <a:r>
              <a:rPr lang="de-DE" dirty="0" smtClean="0"/>
              <a:t> </a:t>
            </a:r>
            <a:r>
              <a:rPr lang="de-DE" dirty="0" err="1" smtClean="0"/>
              <a:t>lectus</a:t>
            </a:r>
            <a:r>
              <a:rPr lang="de-DE" dirty="0" smtClean="0"/>
              <a:t> </a:t>
            </a:r>
            <a:r>
              <a:rPr lang="de-DE" dirty="0" err="1" smtClean="0"/>
              <a:t>malesuada</a:t>
            </a:r>
            <a:r>
              <a:rPr lang="de-DE" dirty="0" smtClean="0"/>
              <a:t> </a:t>
            </a:r>
            <a:r>
              <a:rPr lang="de-DE" dirty="0" err="1" smtClean="0"/>
              <a:t>libero</a:t>
            </a:r>
            <a:r>
              <a:rPr lang="de-DE" dirty="0" smtClean="0"/>
              <a:t>,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 commodo magna </a:t>
            </a:r>
            <a:r>
              <a:rPr lang="de-DE" dirty="0" err="1" smtClean="0"/>
              <a:t>eros</a:t>
            </a:r>
            <a:r>
              <a:rPr lang="de-DE" dirty="0" smtClean="0"/>
              <a:t> </a:t>
            </a:r>
            <a:r>
              <a:rPr lang="de-DE" dirty="0" err="1" smtClean="0"/>
              <a:t>quis</a:t>
            </a:r>
            <a:r>
              <a:rPr lang="de-DE" dirty="0" smtClean="0"/>
              <a:t> </a:t>
            </a:r>
            <a:r>
              <a:rPr lang="de-DE" dirty="0" err="1" smtClean="0"/>
              <a:t>urna</a:t>
            </a:r>
            <a:r>
              <a:rPr lang="de-DE" dirty="0" smtClean="0"/>
              <a:t>.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3557470" y="3979819"/>
            <a:ext cx="5038842" cy="1655806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342000" indent="-342000">
              <a:buClr>
                <a:schemeClr val="accent5"/>
              </a:buClr>
              <a:buSzPct val="100000"/>
              <a:buFont typeface="Lucida Grande"/>
              <a:buChar char="■"/>
              <a:defRPr sz="2000" baseline="0"/>
            </a:lvl1pPr>
          </a:lstStyle>
          <a:p>
            <a:pPr lvl="0"/>
            <a:r>
              <a:rPr lang="de-DE" dirty="0" smtClean="0"/>
              <a:t>Bullet1</a:t>
            </a:r>
          </a:p>
          <a:p>
            <a:pPr lvl="0"/>
            <a:r>
              <a:rPr lang="de-DE" dirty="0" smtClean="0"/>
              <a:t>Bullet2</a:t>
            </a:r>
          </a:p>
          <a:p>
            <a:pPr lvl="0"/>
            <a:r>
              <a:rPr lang="de-DE" dirty="0" smtClean="0"/>
              <a:t>Bullet3</a:t>
            </a:r>
          </a:p>
          <a:p>
            <a:pPr lvl="0"/>
            <a:r>
              <a:rPr lang="de-DE" dirty="0" smtClean="0"/>
              <a:t>Bullet4</a:t>
            </a:r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4"/>
          </p:nvPr>
        </p:nvSpPr>
        <p:spPr>
          <a:xfrm>
            <a:off x="536576" y="1578581"/>
            <a:ext cx="2499891" cy="2498933"/>
          </a:xfrm>
          <a:prstGeom prst="rect">
            <a:avLst/>
          </a:prstGeom>
        </p:spPr>
        <p:txBody>
          <a:bodyPr vert="horz" anchor="ctr" anchorCtr="1"/>
          <a:lstStyle>
            <a:lvl1pPr marL="0" indent="0">
              <a:buNone/>
              <a:defRPr sz="1500"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0" name="Datumsplatzhalter 3"/>
          <p:cNvSpPr>
            <a:spLocks noGrp="1"/>
          </p:cNvSpPr>
          <p:nvPr>
            <p:ph type="dt" sz="half" idx="10"/>
          </p:nvPr>
        </p:nvSpPr>
        <p:spPr>
          <a:xfrm>
            <a:off x="546751" y="6358329"/>
            <a:ext cx="2133600" cy="18725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+mn-lt"/>
                <a:cs typeface="Arial Hebrew"/>
              </a:defRPr>
            </a:lvl1pPr>
          </a:lstStyle>
          <a:p>
            <a:r>
              <a:rPr lang="de-DE" dirty="0" smtClean="0"/>
              <a:t>LANUV </a:t>
            </a:r>
            <a:fld id="{2015643F-A595-194B-884A-494D99128A7A}" type="datetime1">
              <a:rPr lang="de-DE" smtClean="0"/>
              <a:pPr/>
              <a:t>09.12.2022</a:t>
            </a:fld>
            <a:endParaRPr lang="de-DE" dirty="0"/>
          </a:p>
        </p:txBody>
      </p:sp>
      <p:sp>
        <p:nvSpPr>
          <p:cNvPr id="21" name="Foliennummernplatzhalter 6"/>
          <p:cNvSpPr>
            <a:spLocks noGrp="1"/>
          </p:cNvSpPr>
          <p:nvPr>
            <p:ph type="sldNum" sz="quarter" idx="15"/>
          </p:nvPr>
        </p:nvSpPr>
        <p:spPr>
          <a:xfrm>
            <a:off x="8605838" y="6358329"/>
            <a:ext cx="538162" cy="187251"/>
          </a:xfrm>
          <a:prstGeom prst="rect">
            <a:avLst/>
          </a:prstGeom>
        </p:spPr>
        <p:txBody>
          <a:bodyPr tIns="108000" bIns="0" anchor="b" anchorCtr="1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E9F2DFB4-3A6B-0D40-BE1C-30F02DD1295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536576" y="538163"/>
            <a:ext cx="8059738" cy="504759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buNone/>
              <a:defRPr lang="de-DE" sz="3000" b="1" i="0" u="sng" strike="noStrike" spc="10" baseline="0" smtClean="0">
                <a:solidFill>
                  <a:schemeClr val="tx1"/>
                </a:solidFill>
                <a:uFill>
                  <a:solidFill>
                    <a:schemeClr val="accent5"/>
                  </a:solidFill>
                </a:uFill>
                <a:latin typeface="Arial"/>
                <a:cs typeface="Arial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37982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, Zwischen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LANUV_PowerPoint_Key Visual_Umwel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3" name="Textplatzhalter 3"/>
          <p:cNvSpPr>
            <a:spLocks noGrp="1"/>
          </p:cNvSpPr>
          <p:nvPr>
            <p:ph type="body" sz="quarter" idx="13" hasCustomPrompt="1"/>
          </p:nvPr>
        </p:nvSpPr>
        <p:spPr>
          <a:xfrm>
            <a:off x="536575" y="3899667"/>
            <a:ext cx="8059738" cy="1734370"/>
          </a:xfrm>
          <a:prstGeom prst="rect">
            <a:avLst/>
          </a:prstGeom>
        </p:spPr>
        <p:txBody>
          <a:bodyPr vert="horz" lIns="0" tIns="0" rIns="0" bIns="0" anchor="t" anchorCtr="0"/>
          <a:lstStyle>
            <a:lvl1pPr marL="342000" indent="-342000">
              <a:buClr>
                <a:schemeClr val="accent5"/>
              </a:buClr>
              <a:buSzPct val="100000"/>
              <a:buFont typeface="Lucida Grande"/>
              <a:buChar char="■"/>
              <a:defRPr sz="2000" baseline="0"/>
            </a:lvl1pPr>
          </a:lstStyle>
          <a:p>
            <a:pPr lvl="0"/>
            <a:r>
              <a:rPr lang="de-DE" dirty="0" smtClean="0"/>
              <a:t>Bullet Point1</a:t>
            </a:r>
          </a:p>
          <a:p>
            <a:pPr lvl="0"/>
            <a:r>
              <a:rPr lang="de-DE" dirty="0" smtClean="0"/>
              <a:t>Bullet Point2</a:t>
            </a:r>
          </a:p>
          <a:p>
            <a:pPr lvl="0"/>
            <a:r>
              <a:rPr lang="de-DE" dirty="0" smtClean="0"/>
              <a:t>Bullet Point3</a:t>
            </a:r>
          </a:p>
          <a:p>
            <a:pPr lvl="0"/>
            <a:r>
              <a:rPr lang="de-DE" dirty="0" smtClean="0"/>
              <a:t>Bullet Point4</a:t>
            </a:r>
          </a:p>
          <a:p>
            <a:pPr lvl="0"/>
            <a:r>
              <a:rPr lang="de-DE" dirty="0" smtClean="0"/>
              <a:t>Bullet Point5</a:t>
            </a:r>
            <a:endParaRPr lang="de-DE" dirty="0"/>
          </a:p>
        </p:txBody>
      </p:sp>
      <p:sp>
        <p:nvSpPr>
          <p:cNvPr id="19" name="Datumsplatzhalter 3"/>
          <p:cNvSpPr>
            <a:spLocks noGrp="1"/>
          </p:cNvSpPr>
          <p:nvPr>
            <p:ph type="dt" sz="half" idx="10"/>
          </p:nvPr>
        </p:nvSpPr>
        <p:spPr>
          <a:xfrm>
            <a:off x="546751" y="6358329"/>
            <a:ext cx="2133600" cy="18725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+mn-lt"/>
                <a:cs typeface="Arial Hebrew"/>
              </a:defRPr>
            </a:lvl1pPr>
          </a:lstStyle>
          <a:p>
            <a:r>
              <a:rPr lang="de-DE" dirty="0" smtClean="0"/>
              <a:t>LANUV </a:t>
            </a:r>
            <a:fld id="{CC45D35D-E9D8-4042-8DA1-DB85166C9B3E}" type="datetime1">
              <a:rPr lang="de-DE" smtClean="0"/>
              <a:pPr/>
              <a:t>09.12.2022</a:t>
            </a:fld>
            <a:endParaRPr lang="de-DE" dirty="0"/>
          </a:p>
        </p:txBody>
      </p:sp>
      <p:sp>
        <p:nvSpPr>
          <p:cNvPr id="20" name="Foliennummernplatzhalter 6"/>
          <p:cNvSpPr>
            <a:spLocks noGrp="1"/>
          </p:cNvSpPr>
          <p:nvPr>
            <p:ph type="sldNum" sz="quarter" idx="15"/>
          </p:nvPr>
        </p:nvSpPr>
        <p:spPr>
          <a:xfrm>
            <a:off x="8605838" y="6358329"/>
            <a:ext cx="538162" cy="187251"/>
          </a:xfrm>
          <a:prstGeom prst="rect">
            <a:avLst/>
          </a:prstGeom>
        </p:spPr>
        <p:txBody>
          <a:bodyPr tIns="108000" bIns="0" anchor="b" anchorCtr="1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E9F2DFB4-3A6B-0D40-BE1C-30F02DD1295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36576" y="1578581"/>
            <a:ext cx="8059738" cy="148253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spc="3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Lorem ipsum dolor sit amet, consectetuer adipiscing elit. Maecenas porttitor congue massa. Fusce posuere, magna sed pulvinar ultricies, purus lectus malesuada libero, sit amet commodo magna eros quis </a:t>
            </a:r>
            <a:r>
              <a:rPr lang="de-DE" dirty="0" err="1" smtClean="0"/>
              <a:t>urna</a:t>
            </a:r>
            <a:r>
              <a:rPr lang="de-DE" dirty="0" smtClean="0"/>
              <a:t>.</a:t>
            </a: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36575" y="3321637"/>
            <a:ext cx="8059738" cy="57803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1" i="0" spc="3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 smtClean="0"/>
              <a:t>Zwischenüberschrift</a:t>
            </a:r>
            <a:endParaRPr lang="de-DE" dirty="0"/>
          </a:p>
        </p:txBody>
      </p:sp>
      <p:sp>
        <p:nvSpPr>
          <p:cNvPr id="11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536576" y="538163"/>
            <a:ext cx="8059738" cy="504759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buNone/>
              <a:defRPr lang="de-DE" sz="3000" b="1" i="0" u="sng" strike="noStrike" spc="10" baseline="0" smtClean="0">
                <a:solidFill>
                  <a:schemeClr val="tx1"/>
                </a:solidFill>
                <a:uFill>
                  <a:solidFill>
                    <a:schemeClr val="accent5"/>
                  </a:solidFill>
                </a:uFill>
                <a:latin typeface="Arial"/>
                <a:cs typeface="Arial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50188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, Text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 descr="LANUV_PowerPoint_Key Visual_Umwel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9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546101" y="3443756"/>
            <a:ext cx="3849857" cy="21918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lIns="108000" tIns="108000" bIns="10800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 err="1" smtClean="0"/>
              <a:t>Textbox</a:t>
            </a:r>
            <a:endParaRPr lang="de-DE" dirty="0" smtClean="0"/>
          </a:p>
          <a:p>
            <a:pPr lvl="0"/>
            <a:r>
              <a:rPr lang="de-DE" dirty="0" smtClean="0"/>
              <a:t>Blindtext</a:t>
            </a:r>
          </a:p>
          <a:p>
            <a:pPr lvl="0"/>
            <a:r>
              <a:rPr lang="de-DE" dirty="0" smtClean="0"/>
              <a:t>Blindtext</a:t>
            </a:r>
          </a:p>
          <a:p>
            <a:pPr lvl="0"/>
            <a:r>
              <a:rPr lang="de-DE" dirty="0" smtClean="0"/>
              <a:t>Blindtext</a:t>
            </a:r>
            <a:endParaRPr lang="de-DE" dirty="0"/>
          </a:p>
        </p:txBody>
      </p:sp>
      <p:sp>
        <p:nvSpPr>
          <p:cNvPr id="23" name="Textplatzhalt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4754147" y="3443756"/>
            <a:ext cx="3842167" cy="21918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lIns="108000" tIns="108000" bIns="10800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 err="1" smtClean="0"/>
              <a:t>Textbox</a:t>
            </a:r>
            <a:endParaRPr lang="de-DE" dirty="0" smtClean="0"/>
          </a:p>
          <a:p>
            <a:pPr lvl="0"/>
            <a:r>
              <a:rPr lang="de-DE" dirty="0" smtClean="0"/>
              <a:t>Blindtext</a:t>
            </a:r>
          </a:p>
          <a:p>
            <a:pPr lvl="0"/>
            <a:r>
              <a:rPr lang="de-DE" dirty="0" smtClean="0"/>
              <a:t>Blindtext</a:t>
            </a:r>
          </a:p>
          <a:p>
            <a:pPr lvl="0"/>
            <a:r>
              <a:rPr lang="de-DE" dirty="0" smtClean="0"/>
              <a:t>Blindtext</a:t>
            </a:r>
            <a:endParaRPr lang="de-DE" dirty="0"/>
          </a:p>
        </p:txBody>
      </p:sp>
      <p:sp>
        <p:nvSpPr>
          <p:cNvPr id="27" name="Datumsplatzhalter 3"/>
          <p:cNvSpPr>
            <a:spLocks noGrp="1"/>
          </p:cNvSpPr>
          <p:nvPr>
            <p:ph type="dt" sz="half" idx="10"/>
          </p:nvPr>
        </p:nvSpPr>
        <p:spPr>
          <a:xfrm>
            <a:off x="546751" y="6358329"/>
            <a:ext cx="2133600" cy="18725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+mn-lt"/>
                <a:cs typeface="Arial Hebrew"/>
              </a:defRPr>
            </a:lvl1pPr>
          </a:lstStyle>
          <a:p>
            <a:r>
              <a:rPr lang="de-DE" dirty="0" smtClean="0"/>
              <a:t>LANUV </a:t>
            </a:r>
            <a:fld id="{838A79C4-7AE0-1543-8A53-D4C51FA7DC9B}" type="datetime1">
              <a:rPr lang="de-DE" smtClean="0"/>
              <a:pPr/>
              <a:t>09.12.2022</a:t>
            </a:fld>
            <a:endParaRPr lang="de-DE" dirty="0"/>
          </a:p>
        </p:txBody>
      </p:sp>
      <p:sp>
        <p:nvSpPr>
          <p:cNvPr id="28" name="Foliennummernplatzhalter 6"/>
          <p:cNvSpPr>
            <a:spLocks noGrp="1"/>
          </p:cNvSpPr>
          <p:nvPr>
            <p:ph type="sldNum" sz="quarter" idx="15"/>
          </p:nvPr>
        </p:nvSpPr>
        <p:spPr>
          <a:xfrm>
            <a:off x="8605838" y="6358329"/>
            <a:ext cx="538162" cy="187251"/>
          </a:xfrm>
          <a:prstGeom prst="rect">
            <a:avLst/>
          </a:prstGeom>
        </p:spPr>
        <p:txBody>
          <a:bodyPr tIns="108000" bIns="0" anchor="b" anchorCtr="1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E9F2DFB4-3A6B-0D40-BE1C-30F02DD1295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36576" y="1578582"/>
            <a:ext cx="8059738" cy="1498818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spc="30"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. Maecenas </a:t>
            </a:r>
            <a:r>
              <a:rPr lang="de-DE" dirty="0" err="1" smtClean="0"/>
              <a:t>porttitor</a:t>
            </a:r>
            <a:r>
              <a:rPr lang="de-DE" dirty="0" smtClean="0"/>
              <a:t> </a:t>
            </a:r>
            <a:r>
              <a:rPr lang="de-DE" dirty="0" err="1" smtClean="0"/>
              <a:t>congue</a:t>
            </a:r>
            <a:r>
              <a:rPr lang="de-DE" dirty="0" smtClean="0"/>
              <a:t> </a:t>
            </a:r>
            <a:r>
              <a:rPr lang="de-DE" dirty="0" err="1" smtClean="0"/>
              <a:t>massa</a:t>
            </a:r>
            <a:r>
              <a:rPr lang="de-DE" dirty="0" smtClean="0"/>
              <a:t>. </a:t>
            </a:r>
            <a:r>
              <a:rPr lang="de-DE" dirty="0" err="1" smtClean="0"/>
              <a:t>Fusce</a:t>
            </a:r>
            <a:r>
              <a:rPr lang="de-DE" dirty="0" smtClean="0"/>
              <a:t> </a:t>
            </a:r>
            <a:r>
              <a:rPr lang="de-DE" dirty="0" err="1" smtClean="0"/>
              <a:t>posuere</a:t>
            </a:r>
            <a:r>
              <a:rPr lang="de-DE" dirty="0" smtClean="0"/>
              <a:t>, magna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pulvinar</a:t>
            </a:r>
            <a:r>
              <a:rPr lang="de-DE" dirty="0" smtClean="0"/>
              <a:t> </a:t>
            </a:r>
            <a:r>
              <a:rPr lang="de-DE" dirty="0" err="1" smtClean="0"/>
              <a:t>ultricies</a:t>
            </a:r>
            <a:r>
              <a:rPr lang="de-DE" dirty="0" smtClean="0"/>
              <a:t>, </a:t>
            </a:r>
            <a:r>
              <a:rPr lang="de-DE" dirty="0" err="1" smtClean="0"/>
              <a:t>purus</a:t>
            </a:r>
            <a:r>
              <a:rPr lang="de-DE" dirty="0" smtClean="0"/>
              <a:t> </a:t>
            </a:r>
            <a:r>
              <a:rPr lang="de-DE" dirty="0" err="1" smtClean="0"/>
              <a:t>lectus</a:t>
            </a:r>
            <a:r>
              <a:rPr lang="de-DE" dirty="0" smtClean="0"/>
              <a:t> </a:t>
            </a:r>
            <a:r>
              <a:rPr lang="de-DE" dirty="0" err="1" smtClean="0"/>
              <a:t>malesuada</a:t>
            </a:r>
            <a:r>
              <a:rPr lang="de-DE" dirty="0" smtClean="0"/>
              <a:t> </a:t>
            </a:r>
            <a:r>
              <a:rPr lang="de-DE" dirty="0" err="1" smtClean="0"/>
              <a:t>libero</a:t>
            </a:r>
            <a:r>
              <a:rPr lang="de-DE" dirty="0" smtClean="0"/>
              <a:t>,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 commodo magna </a:t>
            </a:r>
            <a:r>
              <a:rPr lang="de-DE" dirty="0" err="1" smtClean="0"/>
              <a:t>eros</a:t>
            </a:r>
            <a:r>
              <a:rPr lang="de-DE" dirty="0" smtClean="0"/>
              <a:t> </a:t>
            </a:r>
            <a:r>
              <a:rPr lang="de-DE" dirty="0" err="1" smtClean="0"/>
              <a:t>quis</a:t>
            </a:r>
            <a:r>
              <a:rPr lang="de-DE" dirty="0" smtClean="0"/>
              <a:t> </a:t>
            </a:r>
            <a:r>
              <a:rPr lang="de-DE" dirty="0" err="1" smtClean="0"/>
              <a:t>urna</a:t>
            </a:r>
            <a:r>
              <a:rPr lang="de-DE" dirty="0" smtClean="0"/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de-DE" dirty="0"/>
          </a:p>
        </p:txBody>
      </p:sp>
      <p:sp>
        <p:nvSpPr>
          <p:cNvPr id="10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536576" y="538163"/>
            <a:ext cx="8059738" cy="504759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buNone/>
              <a:defRPr lang="de-DE" sz="3000" b="1" i="0" u="sng" strike="noStrike" spc="10" baseline="0" smtClean="0">
                <a:solidFill>
                  <a:schemeClr val="tx1"/>
                </a:solidFill>
                <a:uFill>
                  <a:solidFill>
                    <a:schemeClr val="accent5"/>
                  </a:solidFill>
                </a:uFill>
                <a:latin typeface="Arial"/>
                <a:cs typeface="Arial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9872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Inhalt, Textboxen,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LANUV_PowerPoint_Key Visual_Umwel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9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546101" y="3443756"/>
            <a:ext cx="3849857" cy="21918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lIns="108000" tIns="108000" bIns="108000"/>
          <a:lstStyle>
            <a:lvl1pPr marL="342900" indent="-342900">
              <a:buClr>
                <a:schemeClr val="accent5"/>
              </a:buClr>
              <a:buFont typeface="Lucida Grande"/>
              <a:buChar char="■"/>
              <a:defRPr sz="2000" baseline="0"/>
            </a:lvl1pPr>
          </a:lstStyle>
          <a:p>
            <a:pPr lvl="0"/>
            <a:r>
              <a:rPr lang="de-DE" dirty="0" smtClean="0"/>
              <a:t>Bullet Point1</a:t>
            </a:r>
          </a:p>
          <a:p>
            <a:pPr lvl="0"/>
            <a:r>
              <a:rPr lang="de-DE" dirty="0" smtClean="0"/>
              <a:t>Bullet Point2</a:t>
            </a:r>
          </a:p>
          <a:p>
            <a:pPr lvl="0"/>
            <a:r>
              <a:rPr lang="de-DE" dirty="0" smtClean="0"/>
              <a:t>Bullet Point3</a:t>
            </a:r>
          </a:p>
          <a:p>
            <a:pPr lvl="0"/>
            <a:r>
              <a:rPr lang="de-DE" dirty="0" smtClean="0"/>
              <a:t>Bullet Point4</a:t>
            </a:r>
          </a:p>
          <a:p>
            <a:pPr lvl="0"/>
            <a:r>
              <a:rPr lang="de-DE" dirty="0" smtClean="0"/>
              <a:t>Bullet Point5</a:t>
            </a:r>
            <a:endParaRPr lang="de-DE" dirty="0"/>
          </a:p>
        </p:txBody>
      </p:sp>
      <p:sp>
        <p:nvSpPr>
          <p:cNvPr id="27" name="Datumsplatzhalter 3"/>
          <p:cNvSpPr>
            <a:spLocks noGrp="1"/>
          </p:cNvSpPr>
          <p:nvPr>
            <p:ph type="dt" sz="half" idx="10"/>
          </p:nvPr>
        </p:nvSpPr>
        <p:spPr>
          <a:xfrm>
            <a:off x="546751" y="6358329"/>
            <a:ext cx="2133600" cy="18725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+mn-lt"/>
                <a:cs typeface="Arial Hebrew"/>
              </a:defRPr>
            </a:lvl1pPr>
          </a:lstStyle>
          <a:p>
            <a:r>
              <a:rPr lang="de-DE" dirty="0" smtClean="0"/>
              <a:t>LANUV </a:t>
            </a:r>
            <a:fld id="{838A79C4-7AE0-1543-8A53-D4C51FA7DC9B}" type="datetime1">
              <a:rPr lang="de-DE" smtClean="0"/>
              <a:pPr/>
              <a:t>09.12.2022</a:t>
            </a:fld>
            <a:endParaRPr lang="de-DE" dirty="0"/>
          </a:p>
        </p:txBody>
      </p:sp>
      <p:sp>
        <p:nvSpPr>
          <p:cNvPr id="28" name="Foliennummernplatzhalter 6"/>
          <p:cNvSpPr>
            <a:spLocks noGrp="1"/>
          </p:cNvSpPr>
          <p:nvPr>
            <p:ph type="sldNum" sz="quarter" idx="15"/>
          </p:nvPr>
        </p:nvSpPr>
        <p:spPr>
          <a:xfrm>
            <a:off x="8605838" y="6358329"/>
            <a:ext cx="538162" cy="187251"/>
          </a:xfrm>
          <a:prstGeom prst="rect">
            <a:avLst/>
          </a:prstGeom>
        </p:spPr>
        <p:txBody>
          <a:bodyPr tIns="108000" bIns="0" anchor="b" anchorCtr="1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E9F2DFB4-3A6B-0D40-BE1C-30F02DD1295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36576" y="1578582"/>
            <a:ext cx="8059738" cy="1498818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spc="30"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. Maecenas </a:t>
            </a:r>
            <a:r>
              <a:rPr lang="de-DE" dirty="0" err="1" smtClean="0"/>
              <a:t>porttitor</a:t>
            </a:r>
            <a:r>
              <a:rPr lang="de-DE" dirty="0" smtClean="0"/>
              <a:t> </a:t>
            </a:r>
            <a:r>
              <a:rPr lang="de-DE" dirty="0" err="1" smtClean="0"/>
              <a:t>congue</a:t>
            </a:r>
            <a:r>
              <a:rPr lang="de-DE" dirty="0" smtClean="0"/>
              <a:t> </a:t>
            </a:r>
            <a:r>
              <a:rPr lang="de-DE" dirty="0" err="1" smtClean="0"/>
              <a:t>massa</a:t>
            </a:r>
            <a:r>
              <a:rPr lang="de-DE" dirty="0" smtClean="0"/>
              <a:t>. </a:t>
            </a:r>
            <a:r>
              <a:rPr lang="de-DE" dirty="0" err="1" smtClean="0"/>
              <a:t>Fusce</a:t>
            </a:r>
            <a:r>
              <a:rPr lang="de-DE" dirty="0" smtClean="0"/>
              <a:t> </a:t>
            </a:r>
            <a:r>
              <a:rPr lang="de-DE" dirty="0" err="1" smtClean="0"/>
              <a:t>posuere</a:t>
            </a:r>
            <a:r>
              <a:rPr lang="de-DE" dirty="0" smtClean="0"/>
              <a:t>, magna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pulvinar</a:t>
            </a:r>
            <a:r>
              <a:rPr lang="de-DE" dirty="0" smtClean="0"/>
              <a:t> </a:t>
            </a:r>
            <a:r>
              <a:rPr lang="de-DE" dirty="0" err="1" smtClean="0"/>
              <a:t>ultricies</a:t>
            </a:r>
            <a:r>
              <a:rPr lang="de-DE" dirty="0" smtClean="0"/>
              <a:t>, </a:t>
            </a:r>
            <a:r>
              <a:rPr lang="de-DE" dirty="0" err="1" smtClean="0"/>
              <a:t>purus</a:t>
            </a:r>
            <a:r>
              <a:rPr lang="de-DE" dirty="0" smtClean="0"/>
              <a:t> </a:t>
            </a:r>
            <a:r>
              <a:rPr lang="de-DE" dirty="0" err="1" smtClean="0"/>
              <a:t>lectus</a:t>
            </a:r>
            <a:r>
              <a:rPr lang="de-DE" dirty="0" smtClean="0"/>
              <a:t> </a:t>
            </a:r>
            <a:r>
              <a:rPr lang="de-DE" dirty="0" err="1" smtClean="0"/>
              <a:t>malesuada</a:t>
            </a:r>
            <a:r>
              <a:rPr lang="de-DE" dirty="0" smtClean="0"/>
              <a:t> </a:t>
            </a:r>
            <a:r>
              <a:rPr lang="de-DE" dirty="0" err="1" smtClean="0"/>
              <a:t>libero</a:t>
            </a:r>
            <a:r>
              <a:rPr lang="de-DE" dirty="0" smtClean="0"/>
              <a:t>,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 commodo magna </a:t>
            </a:r>
            <a:r>
              <a:rPr lang="de-DE" dirty="0" err="1" smtClean="0"/>
              <a:t>eros</a:t>
            </a:r>
            <a:r>
              <a:rPr lang="de-DE" dirty="0" smtClean="0"/>
              <a:t> </a:t>
            </a:r>
            <a:r>
              <a:rPr lang="de-DE" dirty="0" err="1" smtClean="0"/>
              <a:t>quis</a:t>
            </a:r>
            <a:r>
              <a:rPr lang="de-DE" dirty="0" smtClean="0"/>
              <a:t> </a:t>
            </a:r>
            <a:r>
              <a:rPr lang="de-DE" dirty="0" err="1" smtClean="0"/>
              <a:t>urna</a:t>
            </a:r>
            <a:r>
              <a:rPr lang="de-DE" dirty="0" smtClean="0"/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de-DE" dirty="0"/>
          </a:p>
        </p:txBody>
      </p:sp>
      <p:sp>
        <p:nvSpPr>
          <p:cNvPr id="10" name="Textplatzhalt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746457" y="3443756"/>
            <a:ext cx="3849857" cy="21918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lIns="108000" tIns="108000" bIns="108000">
            <a:noAutofit/>
          </a:bodyPr>
          <a:lstStyle>
            <a:lvl1pPr marL="342900" indent="-342900">
              <a:buClr>
                <a:schemeClr val="accent5"/>
              </a:buClr>
              <a:buFont typeface="Lucida Grande"/>
              <a:buChar char="■"/>
              <a:defRPr sz="2000"/>
            </a:lvl1pPr>
          </a:lstStyle>
          <a:p>
            <a:pPr lvl="0"/>
            <a:r>
              <a:rPr lang="de-DE" dirty="0" smtClean="0"/>
              <a:t>Bullet Point1</a:t>
            </a:r>
          </a:p>
          <a:p>
            <a:pPr lvl="0"/>
            <a:r>
              <a:rPr lang="de-DE" dirty="0" smtClean="0"/>
              <a:t>Bullet Point2</a:t>
            </a:r>
          </a:p>
          <a:p>
            <a:pPr lvl="0"/>
            <a:r>
              <a:rPr lang="de-DE" dirty="0" smtClean="0"/>
              <a:t>Bullet Point3</a:t>
            </a:r>
          </a:p>
          <a:p>
            <a:pPr lvl="0"/>
            <a:r>
              <a:rPr lang="de-DE" dirty="0" smtClean="0"/>
              <a:t>Bullet Point4</a:t>
            </a:r>
          </a:p>
          <a:p>
            <a:pPr lvl="0"/>
            <a:r>
              <a:rPr lang="de-DE" dirty="0" smtClean="0"/>
              <a:t>Bullet Point5</a:t>
            </a:r>
            <a:endParaRPr lang="de-DE" dirty="0"/>
          </a:p>
        </p:txBody>
      </p:sp>
      <p:sp>
        <p:nvSpPr>
          <p:cNvPr id="11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536576" y="538163"/>
            <a:ext cx="8059738" cy="504759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buNone/>
              <a:defRPr lang="de-DE" sz="3000" b="1" i="0" u="sng" strike="noStrike" spc="10" baseline="0" smtClean="0">
                <a:solidFill>
                  <a:schemeClr val="tx1"/>
                </a:solidFill>
                <a:uFill>
                  <a:solidFill>
                    <a:schemeClr val="accent5"/>
                  </a:solidFill>
                </a:uFill>
                <a:latin typeface="Arial"/>
                <a:cs typeface="Arial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0125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, Inhalt, Textbox, Bullet Points (2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LANUV_PowerPoint_Key Visual_Umwel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9144000" cy="685800"/>
          </a:xfrm>
          <a:prstGeom prst="rect">
            <a:avLst/>
          </a:prstGeom>
        </p:spPr>
      </p:pic>
      <p:sp>
        <p:nvSpPr>
          <p:cNvPr id="19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546101" y="3443756"/>
            <a:ext cx="8050213" cy="21918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vert="horz" lIns="108000" tIns="108000" bIns="108000" numCol="2" spcCol="360000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5"/>
              </a:buClr>
              <a:buSzTx/>
              <a:buFont typeface="Lucida Grande"/>
              <a:buChar char="■"/>
              <a:tabLst/>
              <a:defRPr sz="2000" baseline="0"/>
            </a:lvl1pPr>
          </a:lstStyle>
          <a:p>
            <a:pPr lvl="0"/>
            <a:r>
              <a:rPr lang="de-DE" dirty="0" smtClean="0"/>
              <a:t>Bullet Point1</a:t>
            </a:r>
          </a:p>
          <a:p>
            <a:pPr lvl="0"/>
            <a:r>
              <a:rPr lang="de-DE" dirty="0" smtClean="0"/>
              <a:t>Bullet Point2</a:t>
            </a:r>
          </a:p>
          <a:p>
            <a:pPr lvl="0"/>
            <a:r>
              <a:rPr lang="de-DE" dirty="0" smtClean="0"/>
              <a:t>Bullet Point3</a:t>
            </a:r>
          </a:p>
          <a:p>
            <a:pPr lvl="0"/>
            <a:r>
              <a:rPr lang="de-DE" dirty="0" smtClean="0"/>
              <a:t>Bullet Point4</a:t>
            </a:r>
          </a:p>
          <a:p>
            <a:pPr lvl="0"/>
            <a:r>
              <a:rPr lang="de-DE" dirty="0" smtClean="0"/>
              <a:t>Bullet Point5</a:t>
            </a:r>
          </a:p>
          <a:p>
            <a:pPr lvl="0"/>
            <a:r>
              <a:rPr lang="de-DE" dirty="0" smtClean="0"/>
              <a:t>Bullet Point6</a:t>
            </a:r>
          </a:p>
          <a:p>
            <a:pPr lvl="0"/>
            <a:r>
              <a:rPr lang="de-DE" dirty="0" smtClean="0"/>
              <a:t>Bullet Point7</a:t>
            </a:r>
          </a:p>
          <a:p>
            <a:pPr lvl="0"/>
            <a:r>
              <a:rPr lang="de-DE" dirty="0" smtClean="0"/>
              <a:t>Bullet Point8</a:t>
            </a:r>
          </a:p>
          <a:p>
            <a:pPr lvl="0"/>
            <a:r>
              <a:rPr lang="de-DE" dirty="0" smtClean="0"/>
              <a:t>Bullet Point9</a:t>
            </a:r>
          </a:p>
          <a:p>
            <a:pPr lvl="0"/>
            <a:r>
              <a:rPr lang="de-DE" dirty="0" smtClean="0"/>
              <a:t>Bullet Point10</a:t>
            </a:r>
          </a:p>
          <a:p>
            <a:pPr lvl="0"/>
            <a:endParaRPr lang="de-DE" dirty="0"/>
          </a:p>
        </p:txBody>
      </p:sp>
      <p:sp>
        <p:nvSpPr>
          <p:cNvPr id="27" name="Datumsplatzhalter 3"/>
          <p:cNvSpPr>
            <a:spLocks noGrp="1"/>
          </p:cNvSpPr>
          <p:nvPr>
            <p:ph type="dt" sz="half" idx="10"/>
          </p:nvPr>
        </p:nvSpPr>
        <p:spPr>
          <a:xfrm>
            <a:off x="546751" y="6358329"/>
            <a:ext cx="2133600" cy="187251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+mn-lt"/>
                <a:cs typeface="Arial Hebrew"/>
              </a:defRPr>
            </a:lvl1pPr>
          </a:lstStyle>
          <a:p>
            <a:r>
              <a:rPr lang="de-DE" dirty="0" smtClean="0"/>
              <a:t>LANUV </a:t>
            </a:r>
            <a:fld id="{838A79C4-7AE0-1543-8A53-D4C51FA7DC9B}" type="datetime1">
              <a:rPr lang="de-DE" smtClean="0"/>
              <a:pPr/>
              <a:t>09.12.2022</a:t>
            </a:fld>
            <a:endParaRPr lang="de-DE" dirty="0"/>
          </a:p>
        </p:txBody>
      </p:sp>
      <p:sp>
        <p:nvSpPr>
          <p:cNvPr id="28" name="Foliennummernplatzhalter 6"/>
          <p:cNvSpPr>
            <a:spLocks noGrp="1"/>
          </p:cNvSpPr>
          <p:nvPr>
            <p:ph type="sldNum" sz="quarter" idx="15"/>
          </p:nvPr>
        </p:nvSpPr>
        <p:spPr>
          <a:xfrm>
            <a:off x="8605838" y="6358329"/>
            <a:ext cx="538162" cy="187251"/>
          </a:xfrm>
          <a:prstGeom prst="rect">
            <a:avLst/>
          </a:prstGeom>
        </p:spPr>
        <p:txBody>
          <a:bodyPr tIns="108000" bIns="0" anchor="b" anchorCtr="1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E9F2DFB4-3A6B-0D40-BE1C-30F02DD1295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536576" y="1578582"/>
            <a:ext cx="8059738" cy="1498818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spc="30">
                <a:solidFill>
                  <a:schemeClr val="tx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, </a:t>
            </a:r>
            <a:r>
              <a:rPr lang="de-DE" dirty="0" err="1" smtClean="0"/>
              <a:t>consectetuer</a:t>
            </a:r>
            <a:r>
              <a:rPr lang="de-DE" dirty="0" smtClean="0"/>
              <a:t> </a:t>
            </a:r>
            <a:r>
              <a:rPr lang="de-DE" dirty="0" err="1" smtClean="0"/>
              <a:t>adipiscing</a:t>
            </a:r>
            <a:r>
              <a:rPr lang="de-DE" dirty="0" smtClean="0"/>
              <a:t> </a:t>
            </a:r>
            <a:r>
              <a:rPr lang="de-DE" dirty="0" err="1" smtClean="0"/>
              <a:t>elit</a:t>
            </a:r>
            <a:r>
              <a:rPr lang="de-DE" dirty="0" smtClean="0"/>
              <a:t>. Maecenas </a:t>
            </a:r>
            <a:r>
              <a:rPr lang="de-DE" dirty="0" err="1" smtClean="0"/>
              <a:t>porttitor</a:t>
            </a:r>
            <a:r>
              <a:rPr lang="de-DE" dirty="0" smtClean="0"/>
              <a:t> </a:t>
            </a:r>
            <a:r>
              <a:rPr lang="de-DE" dirty="0" err="1" smtClean="0"/>
              <a:t>congue</a:t>
            </a:r>
            <a:r>
              <a:rPr lang="de-DE" dirty="0" smtClean="0"/>
              <a:t> </a:t>
            </a:r>
            <a:r>
              <a:rPr lang="de-DE" dirty="0" err="1" smtClean="0"/>
              <a:t>massa</a:t>
            </a:r>
            <a:r>
              <a:rPr lang="de-DE" dirty="0" smtClean="0"/>
              <a:t>. </a:t>
            </a:r>
            <a:r>
              <a:rPr lang="de-DE" dirty="0" err="1" smtClean="0"/>
              <a:t>Fusce</a:t>
            </a:r>
            <a:r>
              <a:rPr lang="de-DE" dirty="0" smtClean="0"/>
              <a:t> </a:t>
            </a:r>
            <a:r>
              <a:rPr lang="de-DE" dirty="0" err="1" smtClean="0"/>
              <a:t>posuere</a:t>
            </a:r>
            <a:r>
              <a:rPr lang="de-DE" dirty="0" smtClean="0"/>
              <a:t>, magna </a:t>
            </a:r>
            <a:r>
              <a:rPr lang="de-DE" dirty="0" err="1" smtClean="0"/>
              <a:t>sed</a:t>
            </a:r>
            <a:r>
              <a:rPr lang="de-DE" dirty="0" smtClean="0"/>
              <a:t> </a:t>
            </a:r>
            <a:r>
              <a:rPr lang="de-DE" dirty="0" err="1" smtClean="0"/>
              <a:t>pulvinar</a:t>
            </a:r>
            <a:r>
              <a:rPr lang="de-DE" dirty="0" smtClean="0"/>
              <a:t> </a:t>
            </a:r>
            <a:r>
              <a:rPr lang="de-DE" dirty="0" err="1" smtClean="0"/>
              <a:t>ultricies</a:t>
            </a:r>
            <a:r>
              <a:rPr lang="de-DE" dirty="0" smtClean="0"/>
              <a:t>, </a:t>
            </a:r>
            <a:r>
              <a:rPr lang="de-DE" dirty="0" err="1" smtClean="0"/>
              <a:t>purus</a:t>
            </a:r>
            <a:r>
              <a:rPr lang="de-DE" dirty="0" smtClean="0"/>
              <a:t> </a:t>
            </a:r>
            <a:r>
              <a:rPr lang="de-DE" dirty="0" err="1" smtClean="0"/>
              <a:t>lectus</a:t>
            </a:r>
            <a:r>
              <a:rPr lang="de-DE" dirty="0" smtClean="0"/>
              <a:t> </a:t>
            </a:r>
            <a:r>
              <a:rPr lang="de-DE" dirty="0" err="1" smtClean="0"/>
              <a:t>malesuada</a:t>
            </a:r>
            <a:r>
              <a:rPr lang="de-DE" dirty="0" smtClean="0"/>
              <a:t> </a:t>
            </a:r>
            <a:r>
              <a:rPr lang="de-DE" dirty="0" err="1" smtClean="0"/>
              <a:t>libero</a:t>
            </a:r>
            <a:r>
              <a:rPr lang="de-DE" dirty="0" smtClean="0"/>
              <a:t>,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r>
              <a:rPr lang="de-DE" dirty="0" smtClean="0"/>
              <a:t> commodo magna </a:t>
            </a:r>
            <a:r>
              <a:rPr lang="de-DE" dirty="0" err="1" smtClean="0"/>
              <a:t>eros</a:t>
            </a:r>
            <a:r>
              <a:rPr lang="de-DE" dirty="0" smtClean="0"/>
              <a:t> </a:t>
            </a:r>
            <a:r>
              <a:rPr lang="de-DE" dirty="0" err="1" smtClean="0"/>
              <a:t>quis</a:t>
            </a:r>
            <a:r>
              <a:rPr lang="de-DE" dirty="0" smtClean="0"/>
              <a:t> </a:t>
            </a:r>
            <a:r>
              <a:rPr lang="de-DE" dirty="0" err="1" smtClean="0"/>
              <a:t>urna</a:t>
            </a:r>
            <a:r>
              <a:rPr lang="de-DE" dirty="0" smtClean="0"/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de-DE" dirty="0"/>
          </a:p>
        </p:txBody>
      </p:sp>
      <p:sp>
        <p:nvSpPr>
          <p:cNvPr id="8" name="Textplatzhalter 13"/>
          <p:cNvSpPr>
            <a:spLocks noGrp="1"/>
          </p:cNvSpPr>
          <p:nvPr>
            <p:ph type="body" sz="quarter" idx="11"/>
          </p:nvPr>
        </p:nvSpPr>
        <p:spPr>
          <a:xfrm>
            <a:off x="536576" y="538163"/>
            <a:ext cx="8059738" cy="504759"/>
          </a:xfrm>
          <a:prstGeom prst="rect">
            <a:avLst/>
          </a:prstGeom>
        </p:spPr>
        <p:txBody>
          <a:bodyPr vert="horz" wrap="square" lIns="0" tIns="0" rIns="0" bIns="0">
            <a:noAutofit/>
          </a:bodyPr>
          <a:lstStyle>
            <a:lvl1pPr marL="0" indent="0">
              <a:buNone/>
              <a:defRPr lang="de-DE" sz="3000" b="1" i="0" u="sng" strike="noStrike" spc="10" baseline="0" smtClean="0">
                <a:solidFill>
                  <a:schemeClr val="tx1"/>
                </a:solidFill>
                <a:uFill>
                  <a:solidFill>
                    <a:schemeClr val="accent5"/>
                  </a:solidFill>
                </a:uFill>
                <a:latin typeface="Arial"/>
                <a:cs typeface="Arial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630539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3"/>
          <p:cNvSpPr>
            <a:spLocks noGrp="1"/>
          </p:cNvSpPr>
          <p:nvPr>
            <p:ph type="dt" sz="half" idx="2"/>
          </p:nvPr>
        </p:nvSpPr>
        <p:spPr>
          <a:xfrm>
            <a:off x="546751" y="6315646"/>
            <a:ext cx="2133600" cy="229934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1000" b="0" i="0">
                <a:solidFill>
                  <a:schemeClr val="tx1"/>
                </a:solidFill>
                <a:latin typeface="+mn-lt"/>
                <a:cs typeface="Arial Hebrew"/>
              </a:defRPr>
            </a:lvl1pPr>
          </a:lstStyle>
          <a:p>
            <a:fld id="{544CFFB7-1DD9-6F47-9239-2BB885C7120A}" type="datetime1">
              <a:rPr lang="de-DE" smtClean="0"/>
              <a:pPr/>
              <a:t>09.12.2022</a:t>
            </a:fld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rtl="0">
              <a:buSzPts val="2000"/>
              <a:buFont typeface="Lucida Grande"/>
              <a:buChar char="■"/>
            </a:pPr>
            <a:r>
              <a:rPr lang="de-DE" sz="2000" b="0" i="0" u="none" strike="noStrike" kern="1200" baseline="0" dirty="0" smtClean="0">
                <a:solidFill>
                  <a:srgbClr val="3C3C3C"/>
                </a:solidFill>
                <a:latin typeface="+mn-lt"/>
              </a:rPr>
              <a:t>Mastertextformat bearbeiten</a:t>
            </a:r>
          </a:p>
          <a:p>
            <a:pPr lvl="1" rtl="0">
              <a:buSzPts val="2000"/>
              <a:buFont typeface="Lucida Grande"/>
              <a:buChar char="■"/>
            </a:pPr>
            <a:r>
              <a:rPr lang="de-DE" sz="2000" b="0" i="0" u="none" strike="noStrike" kern="1200" baseline="0" dirty="0" smtClean="0">
                <a:solidFill>
                  <a:srgbClr val="3C3C3C"/>
                </a:solidFill>
                <a:latin typeface="+mn-lt"/>
              </a:rPr>
              <a:t>Zweite Ebene</a:t>
            </a:r>
          </a:p>
          <a:p>
            <a:pPr lvl="2" rtl="0">
              <a:buSzPts val="2000"/>
              <a:buFont typeface="Lucida Grande"/>
              <a:buChar char="■"/>
            </a:pPr>
            <a:r>
              <a:rPr lang="de-DE" sz="2000" b="0" i="0" u="none" strike="noStrike" kern="1200" baseline="0" dirty="0" smtClean="0">
                <a:solidFill>
                  <a:srgbClr val="3C3C3C"/>
                </a:solidFill>
                <a:latin typeface="+mn-lt"/>
              </a:rPr>
              <a:t>Dritte Ebene</a:t>
            </a:r>
          </a:p>
          <a:p>
            <a:pPr lvl="3" rtl="0">
              <a:buSzPts val="2000"/>
              <a:buFont typeface="Lucida Grande"/>
              <a:buChar char="■"/>
            </a:pPr>
            <a:r>
              <a:rPr lang="de-DE" sz="2000" b="0" i="0" u="none" strike="noStrike" kern="1200" baseline="0" dirty="0" smtClean="0">
                <a:solidFill>
                  <a:srgbClr val="3C3C3C"/>
                </a:solidFill>
                <a:latin typeface="+mn-lt"/>
              </a:rPr>
              <a:t>Vierte Ebene</a:t>
            </a:r>
          </a:p>
          <a:p>
            <a:pPr lvl="4" rtl="0">
              <a:buSzPts val="2000"/>
              <a:buFont typeface="Lucida Grande"/>
              <a:buChar char="■"/>
            </a:pPr>
            <a:r>
              <a:rPr lang="de-DE" sz="2000" b="0" i="0" u="none" strike="noStrike" kern="1200" baseline="0" dirty="0" smtClean="0">
                <a:solidFill>
                  <a:srgbClr val="3C3C3C"/>
                </a:solidFill>
                <a:latin typeface="+mn-lt"/>
              </a:rPr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81603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50" r:id="rId3"/>
    <p:sldLayoutId id="2147483673" r:id="rId4"/>
    <p:sldLayoutId id="2147483651" r:id="rId5"/>
    <p:sldLayoutId id="2147483660" r:id="rId6"/>
    <p:sldLayoutId id="2147483653" r:id="rId7"/>
    <p:sldLayoutId id="2147483671" r:id="rId8"/>
    <p:sldLayoutId id="2147483672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6" r:id="rId20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5"/>
        </a:buClr>
        <a:buSzPts val="2000"/>
        <a:buFont typeface="Lucida Grande"/>
        <a:buChar char="■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384175" algn="l" defTabSz="457200" rtl="0" eaLnBrk="1" latinLnBrk="0" hangingPunct="1">
        <a:spcBef>
          <a:spcPct val="20000"/>
        </a:spcBef>
        <a:buClr>
          <a:schemeClr val="accent5"/>
        </a:buClr>
        <a:buSzPts val="2000"/>
        <a:buFont typeface="Lucida Grande"/>
        <a:buChar char="■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74738" indent="-358775" algn="l" defTabSz="457200" rtl="0" eaLnBrk="1" latinLnBrk="0" hangingPunct="1">
        <a:spcBef>
          <a:spcPct val="20000"/>
        </a:spcBef>
        <a:buClr>
          <a:schemeClr val="accent5"/>
        </a:buClr>
        <a:buSzPts val="2000"/>
        <a:buFont typeface="Lucida Grande"/>
        <a:buChar char="■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433513" indent="-358775" algn="l" defTabSz="457200" rtl="0" eaLnBrk="1" latinLnBrk="0" hangingPunct="1">
        <a:spcBef>
          <a:spcPct val="20000"/>
        </a:spcBef>
        <a:buClr>
          <a:schemeClr val="accent5"/>
        </a:buClr>
        <a:buSzPts val="2000"/>
        <a:buFont typeface="Lucida Grande"/>
        <a:buChar char="■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790700" indent="-357188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84" y="0"/>
            <a:ext cx="4373216" cy="2020221"/>
          </a:xfrm>
          <a:prstGeom prst="rect">
            <a:avLst/>
          </a:prstGeom>
        </p:spPr>
      </p:pic>
      <p:sp>
        <p:nvSpPr>
          <p:cNvPr id="2" name="Textplatzhalt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b="0" dirty="0" smtClean="0"/>
              <a:t>Neue Grundwasseroberfläche</a:t>
            </a:r>
            <a:endParaRPr lang="de-DE" sz="1600" dirty="0" smtClean="0"/>
          </a:p>
          <a:p>
            <a:endParaRPr lang="de-DE" sz="1600" dirty="0" smtClean="0"/>
          </a:p>
          <a:p>
            <a:r>
              <a:rPr lang="de-DE" sz="1600" dirty="0" smtClean="0"/>
              <a:t>Michael Eisele (LANUV FB52)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88632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862BF3DC-9F00-A764-4930-43633A356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57" y="2187310"/>
            <a:ext cx="5522499" cy="314654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2BEA645A-D846-9012-A824-475BA52B9B49}"/>
              </a:ext>
            </a:extLst>
          </p:cNvPr>
          <p:cNvSpPr/>
          <p:nvPr/>
        </p:nvSpPr>
        <p:spPr>
          <a:xfrm>
            <a:off x="7225239" y="5549874"/>
            <a:ext cx="1721248" cy="594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dirty="0" err="1">
              <a:solidFill>
                <a:schemeClr val="tx1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6A655C60-8ED1-E4D2-6D96-94DE6BF60277}"/>
              </a:ext>
            </a:extLst>
          </p:cNvPr>
          <p:cNvSpPr/>
          <p:nvPr/>
        </p:nvSpPr>
        <p:spPr>
          <a:xfrm>
            <a:off x="197514" y="5847121"/>
            <a:ext cx="1890210" cy="303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dirty="0" err="1">
              <a:solidFill>
                <a:schemeClr val="tx1"/>
              </a:solidFill>
            </a:endParaRPr>
          </a:p>
        </p:txBody>
      </p:sp>
      <p:cxnSp>
        <p:nvCxnSpPr>
          <p:cNvPr id="97" name="Verbinder: gekrümmt 96">
            <a:extLst>
              <a:ext uri="{FF2B5EF4-FFF2-40B4-BE49-F238E27FC236}">
                <a16:creationId xmlns:a16="http://schemas.microsoft.com/office/drawing/2014/main" id="{2050239D-7703-7ED6-AE3D-A9493ADB5513}"/>
              </a:ext>
            </a:extLst>
          </p:cNvPr>
          <p:cNvCxnSpPr>
            <a:cxnSpLocks/>
          </p:cNvCxnSpPr>
          <p:nvPr/>
        </p:nvCxnSpPr>
        <p:spPr>
          <a:xfrm flipV="1">
            <a:off x="4615644" y="2079298"/>
            <a:ext cx="1451278" cy="870168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hteck 114">
            <a:extLst>
              <a:ext uri="{FF2B5EF4-FFF2-40B4-BE49-F238E27FC236}">
                <a16:creationId xmlns:a16="http://schemas.microsoft.com/office/drawing/2014/main" id="{CD9F8573-99C0-FAB5-2F73-173BE187E338}"/>
              </a:ext>
            </a:extLst>
          </p:cNvPr>
          <p:cNvSpPr/>
          <p:nvPr/>
        </p:nvSpPr>
        <p:spPr>
          <a:xfrm>
            <a:off x="5112060" y="1121382"/>
            <a:ext cx="3942434" cy="9341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lang="de-DE" sz="825" b="1" dirty="0">
                <a:solidFill>
                  <a:schemeClr val="tx1"/>
                </a:solidFill>
              </a:rPr>
              <a:t>TB </a:t>
            </a:r>
            <a:r>
              <a:rPr lang="de-DE" sz="825" b="1" dirty="0" err="1">
                <a:solidFill>
                  <a:schemeClr val="tx1"/>
                </a:solidFill>
              </a:rPr>
              <a:t>IIa</a:t>
            </a:r>
            <a:r>
              <a:rPr lang="de-DE" sz="825" b="1" dirty="0">
                <a:solidFill>
                  <a:schemeClr val="tx1"/>
                </a:solidFill>
              </a:rPr>
              <a:t>: Aktualisierung / Verfeinerung </a:t>
            </a:r>
            <a:r>
              <a:rPr lang="de-DE" sz="825" b="1" dirty="0" err="1">
                <a:solidFill>
                  <a:schemeClr val="tx1"/>
                </a:solidFill>
              </a:rPr>
              <a:t>mGROWA</a:t>
            </a:r>
            <a:r>
              <a:rPr lang="de-DE" sz="825" b="1" dirty="0">
                <a:solidFill>
                  <a:schemeClr val="tx1"/>
                </a:solidFill>
              </a:rPr>
              <a:t>-Modell: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Umstellung auf Periode 1991 - 2020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Erstellung / Verwendung Hybrid-Bodenkarte 1:5.000 / 1:50.000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rgbClr val="FF0000"/>
                </a:solidFill>
              </a:rPr>
              <a:t>Verwendung aktualisierte Grundwasseroberfläche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Verwendung aktualisierte Dränkarte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Verwendung Landnutzung 2020-2022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Räumliche Modellerweiterung Grenzregion</a:t>
            </a:r>
          </a:p>
        </p:txBody>
      </p:sp>
      <p:cxnSp>
        <p:nvCxnSpPr>
          <p:cNvPr id="123" name="Verbinder: gekrümmt 122">
            <a:extLst>
              <a:ext uri="{FF2B5EF4-FFF2-40B4-BE49-F238E27FC236}">
                <a16:creationId xmlns:a16="http://schemas.microsoft.com/office/drawing/2014/main" id="{26C0B4E7-65BE-F595-5297-18236C5A28BF}"/>
              </a:ext>
            </a:extLst>
          </p:cNvPr>
          <p:cNvCxnSpPr>
            <a:cxnSpLocks/>
          </p:cNvCxnSpPr>
          <p:nvPr/>
        </p:nvCxnSpPr>
        <p:spPr>
          <a:xfrm rot="10800000" flipV="1">
            <a:off x="2480742" y="4901802"/>
            <a:ext cx="1065145" cy="675166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hteck 126">
            <a:extLst>
              <a:ext uri="{FF2B5EF4-FFF2-40B4-BE49-F238E27FC236}">
                <a16:creationId xmlns:a16="http://schemas.microsoft.com/office/drawing/2014/main" id="{5300A229-0829-30EA-9EFC-DB4F4253E3AD}"/>
              </a:ext>
            </a:extLst>
          </p:cNvPr>
          <p:cNvSpPr/>
          <p:nvPr/>
        </p:nvSpPr>
        <p:spPr>
          <a:xfrm>
            <a:off x="6177205" y="3219526"/>
            <a:ext cx="2877290" cy="11129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lang="de-DE" sz="825" b="1" dirty="0">
                <a:solidFill>
                  <a:schemeClr val="tx1"/>
                </a:solidFill>
              </a:rPr>
              <a:t>Aktualisierung Nitratkonzentration im Sickerwasser</a:t>
            </a:r>
            <a:endParaRPr lang="de-DE" sz="825" dirty="0">
              <a:solidFill>
                <a:schemeClr val="tx1"/>
              </a:solidFill>
            </a:endParaRP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Basierend auf N-Bilanzüberschüssen 2020-2022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Basierend auf N-Deposition 2020-2023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Basierend auf Sickerwasserraten 1991-2020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Basierend auf verfeinertem Nitratabbau im Boden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  <a:sym typeface="Wingdings" panose="05000000000000000000" pitchFamily="2" charset="2"/>
              </a:rPr>
              <a:t>Verfeinerte Plausibilitätsüberprüfung:</a:t>
            </a:r>
          </a:p>
          <a:p>
            <a:pPr marL="267891" lvl="1" indent="-132160">
              <a:lnSpc>
                <a:spcPct val="95000"/>
              </a:lnSpc>
              <a:buFont typeface="Symbol" panose="05050102010706020507" pitchFamily="18" charset="2"/>
              <a:buChar char="-"/>
            </a:pPr>
            <a:r>
              <a:rPr lang="de-DE" sz="825" dirty="0">
                <a:solidFill>
                  <a:schemeClr val="tx1"/>
                </a:solidFill>
              </a:rPr>
              <a:t>nach Wolters et al. 2021</a:t>
            </a:r>
          </a:p>
          <a:p>
            <a:pPr marL="267891" lvl="1" indent="-132160">
              <a:lnSpc>
                <a:spcPct val="95000"/>
              </a:lnSpc>
              <a:buFont typeface="Symbol" panose="05050102010706020507" pitchFamily="18" charset="2"/>
              <a:buChar char="-"/>
            </a:pPr>
            <a:r>
              <a:rPr lang="de-DE" sz="825" dirty="0">
                <a:solidFill>
                  <a:schemeClr val="tx1"/>
                </a:solidFill>
              </a:rPr>
              <a:t>Aktualisierte NO3-Messwerten im Grundwasser</a:t>
            </a:r>
          </a:p>
          <a:p>
            <a:pPr marL="267891" lvl="1" indent="-132160">
              <a:lnSpc>
                <a:spcPct val="95000"/>
              </a:lnSpc>
              <a:buFont typeface="Symbol" panose="05050102010706020507" pitchFamily="18" charset="2"/>
              <a:buChar char="-"/>
            </a:pPr>
            <a:r>
              <a:rPr lang="de-DE" sz="825" dirty="0">
                <a:solidFill>
                  <a:schemeClr val="tx1"/>
                </a:solidFill>
              </a:rPr>
              <a:t>historische N-Bilanzsalden seit 2003</a:t>
            </a:r>
          </a:p>
        </p:txBody>
      </p:sp>
      <p:cxnSp>
        <p:nvCxnSpPr>
          <p:cNvPr id="128" name="Gerade Verbindung mit Pfeil 127">
            <a:extLst>
              <a:ext uri="{FF2B5EF4-FFF2-40B4-BE49-F238E27FC236}">
                <a16:creationId xmlns:a16="http://schemas.microsoft.com/office/drawing/2014/main" id="{C09B015C-E4E7-0D40-221C-EDBDC58E65ED}"/>
              </a:ext>
            </a:extLst>
          </p:cNvPr>
          <p:cNvCxnSpPr>
            <a:cxnSpLocks/>
          </p:cNvCxnSpPr>
          <p:nvPr/>
        </p:nvCxnSpPr>
        <p:spPr>
          <a:xfrm flipV="1">
            <a:off x="5760132" y="3549630"/>
            <a:ext cx="436531" cy="20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hteck 129">
            <a:extLst>
              <a:ext uri="{FF2B5EF4-FFF2-40B4-BE49-F238E27FC236}">
                <a16:creationId xmlns:a16="http://schemas.microsoft.com/office/drawing/2014/main" id="{0EA1E16D-BDE9-B2C3-F49E-FC89FDC9D34B}"/>
              </a:ext>
            </a:extLst>
          </p:cNvPr>
          <p:cNvSpPr/>
          <p:nvPr/>
        </p:nvSpPr>
        <p:spPr>
          <a:xfrm>
            <a:off x="6177205" y="2201502"/>
            <a:ext cx="2877293" cy="8539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lang="de-DE" sz="825" b="1" dirty="0">
                <a:solidFill>
                  <a:schemeClr val="tx1"/>
                </a:solidFill>
              </a:rPr>
              <a:t>TB IV: Verfeinerung Denitrifikation Boden DENUZ-</a:t>
            </a:r>
            <a:br>
              <a:rPr lang="de-DE" sz="825" b="1" dirty="0">
                <a:solidFill>
                  <a:schemeClr val="tx1"/>
                </a:solidFill>
              </a:rPr>
            </a:br>
            <a:r>
              <a:rPr lang="de-DE" sz="825" b="1" dirty="0">
                <a:solidFill>
                  <a:schemeClr val="tx1"/>
                </a:solidFill>
              </a:rPr>
              <a:t>            Modell: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  <a:sym typeface="Wingdings" panose="05000000000000000000" pitchFamily="2" charset="2"/>
              </a:rPr>
              <a:t>Neuableitung Nitratabbaubedingungen aus </a:t>
            </a:r>
            <a:r>
              <a:rPr lang="de-DE" sz="825" dirty="0">
                <a:solidFill>
                  <a:schemeClr val="tx1"/>
                </a:solidFill>
              </a:rPr>
              <a:t>Hybrid-Bodenkarte 1:5.000 / 1:50.000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Verwendung aktualisierte Verweilzeiten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Verwendung aktualisierte Sickerwasserraten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Überprüfung Abbaupotentiale Deckschichten</a:t>
            </a:r>
          </a:p>
        </p:txBody>
      </p:sp>
      <p:cxnSp>
        <p:nvCxnSpPr>
          <p:cNvPr id="131" name="Gerade Verbindung mit Pfeil 130">
            <a:extLst>
              <a:ext uri="{FF2B5EF4-FFF2-40B4-BE49-F238E27FC236}">
                <a16:creationId xmlns:a16="http://schemas.microsoft.com/office/drawing/2014/main" id="{8DC8228D-1153-0E52-82CC-26E460F6E87C}"/>
              </a:ext>
            </a:extLst>
          </p:cNvPr>
          <p:cNvCxnSpPr>
            <a:cxnSpLocks/>
            <a:endCxn id="130" idx="1"/>
          </p:cNvCxnSpPr>
          <p:nvPr/>
        </p:nvCxnSpPr>
        <p:spPr>
          <a:xfrm flipV="1">
            <a:off x="5706126" y="2628495"/>
            <a:ext cx="471079" cy="32663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hteck 132">
            <a:extLst>
              <a:ext uri="{FF2B5EF4-FFF2-40B4-BE49-F238E27FC236}">
                <a16:creationId xmlns:a16="http://schemas.microsoft.com/office/drawing/2014/main" id="{DFD1D858-CE24-D667-7D68-C596E8785964}"/>
              </a:ext>
            </a:extLst>
          </p:cNvPr>
          <p:cNvSpPr/>
          <p:nvPr/>
        </p:nvSpPr>
        <p:spPr>
          <a:xfrm>
            <a:off x="6190638" y="4469754"/>
            <a:ext cx="2863858" cy="7990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lang="de-DE" sz="825" b="1" dirty="0">
                <a:solidFill>
                  <a:schemeClr val="tx1"/>
                </a:solidFill>
              </a:rPr>
              <a:t>TB III: Verfeinerung Verweilzeitenberechnung UZ:</a:t>
            </a:r>
            <a:endParaRPr lang="de-DE" sz="825" dirty="0">
              <a:solidFill>
                <a:schemeClr val="tx1"/>
              </a:solidFill>
            </a:endParaRP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Sickerwasser Periode 1991 - 2020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Hybrid-Bodenkarte 1:5.000 / 1:50.000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rgbClr val="FF0000"/>
                </a:solidFill>
              </a:rPr>
              <a:t>Aktualisierte Grundwasseroberfläche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Aktualisierte Dränkarte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Landnutzung 2020-2022</a:t>
            </a:r>
          </a:p>
        </p:txBody>
      </p:sp>
      <p:sp>
        <p:nvSpPr>
          <p:cNvPr id="141" name="Rechteck 140">
            <a:extLst>
              <a:ext uri="{FF2B5EF4-FFF2-40B4-BE49-F238E27FC236}">
                <a16:creationId xmlns:a16="http://schemas.microsoft.com/office/drawing/2014/main" id="{D30CAB2A-7DA4-468A-F8FF-DAE021BA54DD}"/>
              </a:ext>
            </a:extLst>
          </p:cNvPr>
          <p:cNvSpPr/>
          <p:nvPr/>
        </p:nvSpPr>
        <p:spPr>
          <a:xfrm>
            <a:off x="5031052" y="5441863"/>
            <a:ext cx="4036290" cy="78533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lang="de-DE" sz="825" b="1" dirty="0">
                <a:solidFill>
                  <a:schemeClr val="tx1"/>
                </a:solidFill>
              </a:rPr>
              <a:t>TB IV: Verfeinerung Fließzeiten / Denitrifikation Grundwasser WEKU-Modell:</a:t>
            </a:r>
            <a:endParaRPr lang="de-DE" sz="825" dirty="0">
              <a:solidFill>
                <a:schemeClr val="tx1"/>
              </a:solidFill>
            </a:endParaRP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rgbClr val="FF0000"/>
                </a:solidFill>
              </a:rPr>
              <a:t>aktualisierte Grundwasseroberfläche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Einbeziehung hydrogeologischer Parameter aus Bohrdatenbank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aktualisierte Grundwassergütedaten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Einbeziehung erweiterter Datensatz N2-/Ar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Plausibilitätsüberprüfung nach Wolters et al. 2022</a:t>
            </a:r>
          </a:p>
        </p:txBody>
      </p:sp>
      <p:cxnSp>
        <p:nvCxnSpPr>
          <p:cNvPr id="146" name="Gerade Verbindung mit Pfeil 145">
            <a:extLst>
              <a:ext uri="{FF2B5EF4-FFF2-40B4-BE49-F238E27FC236}">
                <a16:creationId xmlns:a16="http://schemas.microsoft.com/office/drawing/2014/main" id="{832B6B62-6432-F527-7826-6B13C21CF20B}"/>
              </a:ext>
            </a:extLst>
          </p:cNvPr>
          <p:cNvCxnSpPr>
            <a:cxnSpLocks/>
          </p:cNvCxnSpPr>
          <p:nvPr/>
        </p:nvCxnSpPr>
        <p:spPr>
          <a:xfrm>
            <a:off x="5166066" y="5268774"/>
            <a:ext cx="0" cy="17308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38AFC2A9-0AA5-0CBD-8D45-A71BBBCA55B2}"/>
              </a:ext>
            </a:extLst>
          </p:cNvPr>
          <p:cNvCxnSpPr>
            <a:cxnSpLocks/>
            <a:stCxn id="130" idx="2"/>
            <a:endCxn id="127" idx="0"/>
          </p:cNvCxnSpPr>
          <p:nvPr/>
        </p:nvCxnSpPr>
        <p:spPr>
          <a:xfrm flipH="1">
            <a:off x="7615850" y="3055487"/>
            <a:ext cx="2" cy="16404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Gerade Verbindung mit Pfeil 150">
            <a:extLst>
              <a:ext uri="{FF2B5EF4-FFF2-40B4-BE49-F238E27FC236}">
                <a16:creationId xmlns:a16="http://schemas.microsoft.com/office/drawing/2014/main" id="{2EE38B62-C464-6E3A-F292-EE6CA31B8E24}"/>
              </a:ext>
            </a:extLst>
          </p:cNvPr>
          <p:cNvCxnSpPr>
            <a:cxnSpLocks/>
          </p:cNvCxnSpPr>
          <p:nvPr/>
        </p:nvCxnSpPr>
        <p:spPr>
          <a:xfrm>
            <a:off x="5706127" y="4631772"/>
            <a:ext cx="48451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mit Pfeil 154">
            <a:extLst>
              <a:ext uri="{FF2B5EF4-FFF2-40B4-BE49-F238E27FC236}">
                <a16:creationId xmlns:a16="http://schemas.microsoft.com/office/drawing/2014/main" id="{8F009174-4385-30D5-110B-DB141BDD587E}"/>
              </a:ext>
            </a:extLst>
          </p:cNvPr>
          <p:cNvCxnSpPr>
            <a:cxnSpLocks/>
          </p:cNvCxnSpPr>
          <p:nvPr/>
        </p:nvCxnSpPr>
        <p:spPr>
          <a:xfrm>
            <a:off x="3761910" y="5268775"/>
            <a:ext cx="0" cy="1865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echteck 155">
            <a:extLst>
              <a:ext uri="{FF2B5EF4-FFF2-40B4-BE49-F238E27FC236}">
                <a16:creationId xmlns:a16="http://schemas.microsoft.com/office/drawing/2014/main" id="{98BFA6D3-84BC-8CDF-D722-836884269820}"/>
              </a:ext>
            </a:extLst>
          </p:cNvPr>
          <p:cNvSpPr/>
          <p:nvPr/>
        </p:nvSpPr>
        <p:spPr>
          <a:xfrm>
            <a:off x="2951821" y="5452933"/>
            <a:ext cx="1998221" cy="7742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lang="de-DE" sz="825" b="1" dirty="0">
                <a:solidFill>
                  <a:schemeClr val="tx1"/>
                </a:solidFill>
              </a:rPr>
              <a:t>TB V + VII: Aktualisierung N-Eintrag:</a:t>
            </a:r>
            <a:endParaRPr lang="de-DE" sz="825" dirty="0">
              <a:solidFill>
                <a:schemeClr val="tx1"/>
              </a:solidFill>
            </a:endParaRP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N-Bilanzüberschüsse 2020 – 2022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N-Deposition 2020 - 2022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Ergebnis TB </a:t>
            </a:r>
            <a:r>
              <a:rPr lang="de-DE" sz="825" dirty="0" err="1">
                <a:solidFill>
                  <a:schemeClr val="tx1"/>
                </a:solidFill>
              </a:rPr>
              <a:t>IIa</a:t>
            </a:r>
            <a:r>
              <a:rPr lang="de-DE" sz="825" dirty="0">
                <a:solidFill>
                  <a:schemeClr val="tx1"/>
                </a:solidFill>
              </a:rPr>
              <a:t> und </a:t>
            </a:r>
            <a:r>
              <a:rPr lang="de-DE" sz="825" dirty="0" err="1">
                <a:solidFill>
                  <a:schemeClr val="tx1"/>
                </a:solidFill>
              </a:rPr>
              <a:t>IIb</a:t>
            </a:r>
            <a:endParaRPr lang="de-DE" sz="825" dirty="0">
              <a:solidFill>
                <a:schemeClr val="tx1"/>
              </a:solidFill>
            </a:endParaRP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Ergebnis TB III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Ergebnis TB IV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3791966-8363-6EF1-0855-9A9017A6CD4D}"/>
              </a:ext>
            </a:extLst>
          </p:cNvPr>
          <p:cNvSpPr/>
          <p:nvPr/>
        </p:nvSpPr>
        <p:spPr>
          <a:xfrm>
            <a:off x="73938" y="1136217"/>
            <a:ext cx="2052228" cy="43784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lang="de-DE" sz="825" b="1" dirty="0">
                <a:solidFill>
                  <a:schemeClr val="tx1"/>
                </a:solidFill>
              </a:rPr>
              <a:t>TB I: Landwirtschaftskammer (LWK):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N-Bilanzüberschüsse 2020-2022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Historische N-Bilanzsalden seit 2003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3F44C49-CCEF-A635-6258-40B58946C917}"/>
              </a:ext>
            </a:extLst>
          </p:cNvPr>
          <p:cNvCxnSpPr>
            <a:cxnSpLocks/>
          </p:cNvCxnSpPr>
          <p:nvPr/>
        </p:nvCxnSpPr>
        <p:spPr>
          <a:xfrm flipV="1">
            <a:off x="791580" y="1574066"/>
            <a:ext cx="0" cy="6814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1A549EFB-8B60-93E8-E585-6124D66090D2}"/>
              </a:ext>
            </a:extLst>
          </p:cNvPr>
          <p:cNvCxnSpPr>
            <a:cxnSpLocks/>
          </p:cNvCxnSpPr>
          <p:nvPr/>
        </p:nvCxnSpPr>
        <p:spPr>
          <a:xfrm flipV="1">
            <a:off x="2627784" y="2059330"/>
            <a:ext cx="0" cy="14217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11">
            <a:extLst>
              <a:ext uri="{FF2B5EF4-FFF2-40B4-BE49-F238E27FC236}">
                <a16:creationId xmlns:a16="http://schemas.microsoft.com/office/drawing/2014/main" id="{4FCD92A3-A430-F3A6-7B87-F14361E662FC}"/>
              </a:ext>
            </a:extLst>
          </p:cNvPr>
          <p:cNvSpPr/>
          <p:nvPr/>
        </p:nvSpPr>
        <p:spPr>
          <a:xfrm>
            <a:off x="1409778" y="1696915"/>
            <a:ext cx="2136107" cy="3613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lang="de-DE" sz="825" b="1" dirty="0">
                <a:solidFill>
                  <a:schemeClr val="tx1"/>
                </a:solidFill>
              </a:rPr>
              <a:t>TB V + VII: Aktualisierung N-Eintrag:</a:t>
            </a:r>
            <a:endParaRPr lang="de-DE" sz="825" dirty="0">
              <a:solidFill>
                <a:schemeClr val="tx1"/>
              </a:solidFill>
            </a:endParaRP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N-Deposition 2020-2022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Historische N-Deposition seit 2003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25EBFF60-8E08-D3D9-EE6F-3BC4AE1A42A9}"/>
              </a:ext>
            </a:extLst>
          </p:cNvPr>
          <p:cNvSpPr/>
          <p:nvPr/>
        </p:nvSpPr>
        <p:spPr>
          <a:xfrm>
            <a:off x="2870811" y="1121383"/>
            <a:ext cx="2160240" cy="4675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lang="de-DE" sz="825" b="1" dirty="0">
                <a:solidFill>
                  <a:schemeClr val="tx1"/>
                </a:solidFill>
              </a:rPr>
              <a:t>TB </a:t>
            </a:r>
            <a:r>
              <a:rPr lang="de-DE" sz="825" b="1" dirty="0" err="1">
                <a:solidFill>
                  <a:schemeClr val="tx1"/>
                </a:solidFill>
              </a:rPr>
              <a:t>IIb</a:t>
            </a:r>
            <a:r>
              <a:rPr lang="de-DE" sz="825" b="1" dirty="0">
                <a:solidFill>
                  <a:schemeClr val="tx1"/>
                </a:solidFill>
              </a:rPr>
              <a:t>: Aktualisierung Landnutzung: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Landnutzung 2020-2022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Historische Landnutzung seit 2003</a:t>
            </a:r>
          </a:p>
        </p:txBody>
      </p:sp>
      <p:cxnSp>
        <p:nvCxnSpPr>
          <p:cNvPr id="31" name="Verbinder: gekrümmt 30">
            <a:extLst>
              <a:ext uri="{FF2B5EF4-FFF2-40B4-BE49-F238E27FC236}">
                <a16:creationId xmlns:a16="http://schemas.microsoft.com/office/drawing/2014/main" id="{9A512920-BA63-1E43-139F-7039D70058B3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350127" y="1838669"/>
            <a:ext cx="931580" cy="648072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4">
            <a:extLst>
              <a:ext uri="{FF2B5EF4-FFF2-40B4-BE49-F238E27FC236}">
                <a16:creationId xmlns:a16="http://schemas.microsoft.com/office/drawing/2014/main" id="{905E40A5-D6E3-ABC4-FE1C-A1DF81B85540}"/>
              </a:ext>
            </a:extLst>
          </p:cNvPr>
          <p:cNvSpPr/>
          <p:nvPr/>
        </p:nvSpPr>
        <p:spPr>
          <a:xfrm>
            <a:off x="82558" y="5452933"/>
            <a:ext cx="2398184" cy="7742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lang="de-DE" sz="825" b="1" dirty="0">
                <a:solidFill>
                  <a:schemeClr val="tx1"/>
                </a:solidFill>
              </a:rPr>
              <a:t>TB </a:t>
            </a:r>
            <a:r>
              <a:rPr lang="de-DE" sz="825" b="1" dirty="0" err="1">
                <a:solidFill>
                  <a:schemeClr val="tx1"/>
                </a:solidFill>
              </a:rPr>
              <a:t>IIb</a:t>
            </a:r>
            <a:r>
              <a:rPr lang="de-DE" sz="825" b="1" dirty="0">
                <a:solidFill>
                  <a:schemeClr val="tx1"/>
                </a:solidFill>
              </a:rPr>
              <a:t>: Verfeinerung Dränpotenzialkarte: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Verwendung Landnutzung 2020-2023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Erstellung / Verwendung Hybrid-Bodenkarte 1:5.000 / 1:50.000</a:t>
            </a:r>
          </a:p>
          <a:p>
            <a:pPr marL="128588" indent="-12858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de-DE" sz="825" dirty="0">
                <a:solidFill>
                  <a:schemeClr val="tx1"/>
                </a:solidFill>
              </a:rPr>
              <a:t>Angaben der LWK zu konkreten Dränflächen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E3E4433-2884-733F-1A05-5EA34F61EA54}"/>
              </a:ext>
            </a:extLst>
          </p:cNvPr>
          <p:cNvSpPr txBox="1"/>
          <p:nvPr/>
        </p:nvSpPr>
        <p:spPr>
          <a:xfrm>
            <a:off x="53857" y="38915"/>
            <a:ext cx="87278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Modellsystem Stickstoff </a:t>
            </a: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DADADA">
                    <a:lumMod val="10000"/>
                  </a:srgbClr>
                </a:solidFill>
                <a:effectLst/>
                <a:uLnTx/>
                <a:uFillTx/>
                <a:latin typeface="Bernard MT Condensed" panose="02050806060905020404" pitchFamily="18" charset="0"/>
                <a:ea typeface="+mn-ea"/>
                <a:cs typeface="+mn-cs"/>
              </a:rPr>
              <a:t>GROWA+ NRW 2027: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/>
              <a:t>Aktualisierungen und gezielte Weiterentwicklung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DADADA">
                  <a:lumMod val="10000"/>
                </a:srgbClr>
              </a:solidFill>
              <a:effectLst/>
              <a:uLnTx/>
              <a:uFillTx/>
              <a:latin typeface="Bernard MT Condensed" panose="020508060609050204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84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701" y="0"/>
            <a:ext cx="1850298" cy="854751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F2DFB4-3A6B-0D40-BE1C-30F02DD1295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536576" y="538163"/>
            <a:ext cx="8245474" cy="504759"/>
          </a:xfrm>
        </p:spPr>
        <p:txBody>
          <a:bodyPr/>
          <a:lstStyle/>
          <a:p>
            <a:r>
              <a:rPr lang="de-DE" dirty="0" smtClean="0"/>
              <a:t>Weiterentwicklung NRW Grundwasserbilanzmodell</a:t>
            </a:r>
            <a:endParaRPr lang="de-DE" dirty="0"/>
          </a:p>
        </p:txBody>
      </p:sp>
      <p:sp>
        <p:nvSpPr>
          <p:cNvPr id="5" name="Textplatzhalter 11"/>
          <p:cNvSpPr>
            <a:spLocks noGrp="1"/>
          </p:cNvSpPr>
          <p:nvPr>
            <p:ph type="body" sz="quarter" idx="4294967295"/>
          </p:nvPr>
        </p:nvSpPr>
        <p:spPr>
          <a:xfrm>
            <a:off x="322914" y="1702839"/>
            <a:ext cx="8282924" cy="4745661"/>
          </a:xfrm>
          <a:prstGeom prst="rect">
            <a:avLst/>
          </a:prstGeom>
        </p:spPr>
        <p:txBody>
          <a:bodyPr numCol="1"/>
          <a:lstStyle/>
          <a:p>
            <a:r>
              <a:rPr lang="de-DE" sz="2400" dirty="0" smtClean="0"/>
              <a:t>Erstmalige Erstellung des GW-Bilanzmodells 2017 im Rahmen von </a:t>
            </a:r>
            <a:r>
              <a:rPr lang="de-DE" sz="2400" dirty="0" smtClean="0">
                <a:solidFill>
                  <a:srgbClr val="0070C0"/>
                </a:solidFill>
                <a:latin typeface="Bernard MT Condensed" panose="02050806060905020404" pitchFamily="18" charset="0"/>
              </a:rPr>
              <a:t>GROWA+NRW2021</a:t>
            </a:r>
            <a:r>
              <a:rPr lang="de-DE" sz="2400" dirty="0" smtClean="0"/>
              <a:t> durch delta-H</a:t>
            </a:r>
          </a:p>
          <a:p>
            <a:r>
              <a:rPr lang="de-DE" sz="2400" b="1" dirty="0" smtClean="0"/>
              <a:t>Seit 2019</a:t>
            </a:r>
            <a:r>
              <a:rPr lang="de-DE" sz="2400" dirty="0" smtClean="0"/>
              <a:t>: Weiterentwicklung des GW-Bilanzmodells: </a:t>
            </a:r>
          </a:p>
          <a:p>
            <a:pPr lvl="1"/>
            <a:r>
              <a:rPr lang="de-DE" sz="2400" dirty="0" smtClean="0"/>
              <a:t>Verbesserung und Aktualisierung von Eingangsdaten</a:t>
            </a:r>
          </a:p>
          <a:p>
            <a:pPr lvl="1"/>
            <a:r>
              <a:rPr lang="de-DE" sz="2400" dirty="0" smtClean="0"/>
              <a:t>Anpassung / Verbesserungen der Modellstruktur (Modellnetz, Zonierung) </a:t>
            </a:r>
          </a:p>
          <a:p>
            <a:pPr lvl="1"/>
            <a:r>
              <a:rPr lang="de-DE" sz="2400" dirty="0"/>
              <a:t>Neue </a:t>
            </a:r>
            <a:r>
              <a:rPr lang="de-DE" sz="2400" dirty="0" smtClean="0"/>
              <a:t>Kalibrierung </a:t>
            </a:r>
            <a:r>
              <a:rPr lang="de-DE" sz="2400" dirty="0"/>
              <a:t>in </a:t>
            </a:r>
            <a:r>
              <a:rPr lang="de-DE" sz="2400" dirty="0" smtClean="0"/>
              <a:t>Teilbereichen</a:t>
            </a:r>
          </a:p>
          <a:p>
            <a:pPr lvl="1"/>
            <a:r>
              <a:rPr lang="de-DE" sz="2400" dirty="0"/>
              <a:t>Betrachtung eines größeren Messstellenkollektivs bei Kalibrierung und Validierung </a:t>
            </a:r>
            <a:r>
              <a:rPr lang="de-DE" sz="2400" dirty="0" smtClean="0"/>
              <a:t>der Ergebnisse   </a:t>
            </a:r>
          </a:p>
        </p:txBody>
      </p:sp>
    </p:spTree>
    <p:extLst>
      <p:ext uri="{BB962C8B-B14F-4D97-AF65-F5344CB8AC3E}">
        <p14:creationId xmlns:p14="http://schemas.microsoft.com/office/powerpoint/2010/main" val="80115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701" y="0"/>
            <a:ext cx="1850298" cy="854751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F2DFB4-3A6B-0D40-BE1C-30F02DD1295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536576" y="538163"/>
            <a:ext cx="8245474" cy="504759"/>
          </a:xfrm>
        </p:spPr>
        <p:txBody>
          <a:bodyPr/>
          <a:lstStyle/>
          <a:p>
            <a:r>
              <a:rPr lang="de-DE" dirty="0" smtClean="0"/>
              <a:t>Modelleingangsdaten</a:t>
            </a:r>
            <a:endParaRPr lang="de-DE" dirty="0"/>
          </a:p>
        </p:txBody>
      </p:sp>
      <p:pic>
        <p:nvPicPr>
          <p:cNvPr id="6" name="Grafik 5"/>
          <p:cNvPicPr/>
          <p:nvPr/>
        </p:nvPicPr>
        <p:blipFill>
          <a:blip r:embed="rId4"/>
          <a:stretch>
            <a:fillRect/>
          </a:stretch>
        </p:blipFill>
        <p:spPr>
          <a:xfrm>
            <a:off x="536575" y="1581085"/>
            <a:ext cx="7017164" cy="442215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1417320" y="5526819"/>
            <a:ext cx="3443151" cy="461665"/>
          </a:xfrm>
          <a:prstGeom prst="rect">
            <a:avLst/>
          </a:prstGeom>
          <a:solidFill>
            <a:srgbClr val="DEEAF6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„GW-</a:t>
            </a:r>
            <a:r>
              <a:rPr lang="de-DE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Gleichenpläne</a:t>
            </a:r>
            <a:r>
              <a:rPr lang="de-D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von  Verbänden / Kommunen</a:t>
            </a:r>
          </a:p>
          <a:p>
            <a:endParaRPr lang="de-DE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572126" y="5477778"/>
            <a:ext cx="1884044" cy="461665"/>
          </a:xfrm>
          <a:prstGeom prst="rect">
            <a:avLst/>
          </a:prstGeom>
          <a:solidFill>
            <a:srgbClr val="DEEAF6"/>
          </a:solidFill>
        </p:spPr>
        <p:txBody>
          <a:bodyPr wrap="square" rtlCol="0">
            <a:spAutoFit/>
          </a:bodyPr>
          <a:lstStyle/>
          <a:p>
            <a:r>
              <a:rPr lang="de-DE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Erftverband</a:t>
            </a:r>
            <a:r>
              <a:rPr lang="de-D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LINEG, EGLV,  </a:t>
            </a:r>
          </a:p>
          <a:p>
            <a:r>
              <a:rPr lang="de-DE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Gelsenwasser</a:t>
            </a:r>
            <a:r>
              <a:rPr lang="de-D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, Düsseldorf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4943476" y="5480239"/>
            <a:ext cx="573404" cy="461665"/>
          </a:xfrm>
          <a:prstGeom prst="rect">
            <a:avLst/>
          </a:prstGeom>
          <a:solidFill>
            <a:srgbClr val="DEEAF6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2012- 2016</a:t>
            </a:r>
          </a:p>
        </p:txBody>
      </p:sp>
    </p:spTree>
    <p:extLst>
      <p:ext uri="{BB962C8B-B14F-4D97-AF65-F5344CB8AC3E}">
        <p14:creationId xmlns:p14="http://schemas.microsoft.com/office/powerpoint/2010/main" val="108040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701" y="0"/>
            <a:ext cx="1850298" cy="854751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F2DFB4-3A6B-0D40-BE1C-30F02DD12951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536576" y="538163"/>
            <a:ext cx="8245474" cy="504759"/>
          </a:xfrm>
        </p:spPr>
        <p:txBody>
          <a:bodyPr/>
          <a:lstStyle/>
          <a:p>
            <a:r>
              <a:rPr lang="de-DE" dirty="0" smtClean="0"/>
              <a:t>Modelleigenschaften</a:t>
            </a:r>
            <a:endParaRPr lang="de-DE" dirty="0"/>
          </a:p>
        </p:txBody>
      </p:sp>
      <p:pic>
        <p:nvPicPr>
          <p:cNvPr id="14" name="Grafik 13"/>
          <p:cNvPicPr/>
          <p:nvPr/>
        </p:nvPicPr>
        <p:blipFill rotWithShape="1">
          <a:blip r:embed="rId4"/>
          <a:srcRect t="463"/>
          <a:stretch/>
        </p:blipFill>
        <p:spPr>
          <a:xfrm>
            <a:off x="5200766" y="958214"/>
            <a:ext cx="3943233" cy="3698827"/>
          </a:xfrm>
          <a:prstGeom prst="rect">
            <a:avLst/>
          </a:prstGeom>
        </p:spPr>
      </p:pic>
      <p:sp>
        <p:nvSpPr>
          <p:cNvPr id="11" name="Textplatzhalter 11"/>
          <p:cNvSpPr>
            <a:spLocks noGrp="1"/>
          </p:cNvSpPr>
          <p:nvPr>
            <p:ph type="body" sz="quarter" idx="4294967295"/>
          </p:nvPr>
        </p:nvSpPr>
        <p:spPr>
          <a:xfrm>
            <a:off x="322914" y="1452422"/>
            <a:ext cx="5238437" cy="5405578"/>
          </a:xfrm>
          <a:prstGeom prst="rect">
            <a:avLst/>
          </a:prstGeom>
        </p:spPr>
        <p:txBody>
          <a:bodyPr numCol="1"/>
          <a:lstStyle/>
          <a:p>
            <a:r>
              <a:rPr lang="de-DE" sz="2400" dirty="0" smtClean="0"/>
              <a:t>NRW-weites stationäres 2-dimensionales FE-Strömungsmodell für den oberen GW-Leiter</a:t>
            </a:r>
          </a:p>
          <a:p>
            <a:r>
              <a:rPr lang="de-DE" sz="2400" dirty="0" smtClean="0"/>
              <a:t>Orientierung am Gewässernetz</a:t>
            </a:r>
          </a:p>
          <a:p>
            <a:r>
              <a:rPr lang="de-DE" sz="2400" dirty="0" smtClean="0"/>
              <a:t>Optimiertes Modellnetz mit 4,9 </a:t>
            </a:r>
            <a:r>
              <a:rPr lang="de-DE" sz="2400" dirty="0"/>
              <a:t>Mio. Knoten, 5,7 Mio. </a:t>
            </a:r>
            <a:r>
              <a:rPr lang="de-DE" sz="2400" dirty="0" smtClean="0"/>
              <a:t>Elementen</a:t>
            </a:r>
          </a:p>
          <a:p>
            <a:r>
              <a:rPr lang="de-DE" sz="2400" dirty="0" smtClean="0"/>
              <a:t>Bereiche mit festgelegten GW-Ständen</a:t>
            </a:r>
          </a:p>
          <a:p>
            <a:r>
              <a:rPr lang="de-DE" sz="2400" dirty="0" smtClean="0"/>
              <a:t>Ergebnisziel: mittlere GW-Stände (langjähriger Mittelwert 2006 – 2015)</a:t>
            </a:r>
          </a:p>
        </p:txBody>
      </p:sp>
    </p:spTree>
    <p:extLst>
      <p:ext uri="{BB962C8B-B14F-4D97-AF65-F5344CB8AC3E}">
        <p14:creationId xmlns:p14="http://schemas.microsoft.com/office/powerpoint/2010/main" val="774291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701" y="0"/>
            <a:ext cx="1850298" cy="854751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F2DFB4-3A6B-0D40-BE1C-30F02DD1295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536576" y="538163"/>
            <a:ext cx="8245474" cy="504759"/>
          </a:xfrm>
        </p:spPr>
        <p:txBody>
          <a:bodyPr/>
          <a:lstStyle/>
          <a:p>
            <a:r>
              <a:rPr lang="de-DE" dirty="0" smtClean="0"/>
              <a:t>Modellergebnisse</a:t>
            </a:r>
            <a:endParaRPr lang="de-DE" dirty="0"/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4294967295"/>
          </p:nvPr>
        </p:nvSpPr>
        <p:spPr>
          <a:xfrm>
            <a:off x="322914" y="1285377"/>
            <a:ext cx="3085304" cy="538162"/>
          </a:xfrm>
          <a:prstGeom prst="rect">
            <a:avLst/>
          </a:prstGeom>
        </p:spPr>
        <p:txBody>
          <a:bodyPr numCol="1"/>
          <a:lstStyle/>
          <a:p>
            <a:r>
              <a:rPr lang="de-DE" sz="2400" dirty="0" smtClean="0"/>
              <a:t>Validierung a</a:t>
            </a:r>
            <a:r>
              <a:rPr lang="de-DE" sz="2400" dirty="0"/>
              <a:t>n ca. </a:t>
            </a: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/>
              <a:t>10.000 GWM </a:t>
            </a:r>
            <a:endParaRPr lang="de-DE" sz="2400" dirty="0"/>
          </a:p>
          <a:p>
            <a:pPr marL="0" indent="0">
              <a:buNone/>
            </a:pPr>
            <a:endParaRPr lang="de-DE" sz="2400" dirty="0" smtClean="0"/>
          </a:p>
        </p:txBody>
      </p:sp>
      <p:pic>
        <p:nvPicPr>
          <p:cNvPr id="9" name="Grafik 8"/>
          <p:cNvPicPr/>
          <p:nvPr/>
        </p:nvPicPr>
        <p:blipFill rotWithShape="1">
          <a:blip r:embed="rId4"/>
          <a:srcRect t="38762"/>
          <a:stretch/>
        </p:blipFill>
        <p:spPr>
          <a:xfrm rot="5400000">
            <a:off x="881568" y="1657652"/>
            <a:ext cx="2332046" cy="314873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004" y="2518372"/>
            <a:ext cx="4367995" cy="3759340"/>
          </a:xfrm>
          <a:prstGeom prst="rect">
            <a:avLst/>
          </a:prstGeom>
        </p:spPr>
      </p:pic>
      <p:pic>
        <p:nvPicPr>
          <p:cNvPr id="10" name="Grafik 9"/>
          <p:cNvPicPr/>
          <p:nvPr/>
        </p:nvPicPr>
        <p:blipFill rotWithShape="1">
          <a:blip r:embed="rId4"/>
          <a:srcRect t="-423" b="61622"/>
          <a:stretch/>
        </p:blipFill>
        <p:spPr>
          <a:xfrm rot="5400000">
            <a:off x="310571" y="4288404"/>
            <a:ext cx="2332046" cy="1995054"/>
          </a:xfrm>
          <a:prstGeom prst="rect">
            <a:avLst/>
          </a:prstGeom>
        </p:spPr>
      </p:pic>
      <p:sp>
        <p:nvSpPr>
          <p:cNvPr id="12" name="Textplatzhalter 11"/>
          <p:cNvSpPr>
            <a:spLocks noGrp="1"/>
          </p:cNvSpPr>
          <p:nvPr>
            <p:ph type="body" sz="quarter" idx="4294967295"/>
          </p:nvPr>
        </p:nvSpPr>
        <p:spPr>
          <a:xfrm>
            <a:off x="4537799" y="1242485"/>
            <a:ext cx="4370673" cy="538162"/>
          </a:xfrm>
          <a:prstGeom prst="rect">
            <a:avLst/>
          </a:prstGeom>
        </p:spPr>
        <p:txBody>
          <a:bodyPr numCol="1"/>
          <a:lstStyle/>
          <a:p>
            <a:r>
              <a:rPr lang="de-DE" sz="2400" dirty="0" smtClean="0"/>
              <a:t>Ergebnisdaten: GW-Gleichen, GW-Oberfläche / Flurabstand als Raster</a:t>
            </a:r>
            <a:endParaRPr lang="de-DE" sz="2400" dirty="0"/>
          </a:p>
          <a:p>
            <a:pPr marL="0" indent="0">
              <a:buNone/>
            </a:pP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147022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0" t="27759" r="7905" b="29399"/>
          <a:stretch/>
        </p:blipFill>
        <p:spPr>
          <a:xfrm>
            <a:off x="5119142" y="1530362"/>
            <a:ext cx="4024858" cy="396418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701" y="0"/>
            <a:ext cx="1850298" cy="854751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F2DFB4-3A6B-0D40-BE1C-30F02DD12951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536576" y="538163"/>
            <a:ext cx="8245474" cy="504759"/>
          </a:xfrm>
        </p:spPr>
        <p:txBody>
          <a:bodyPr/>
          <a:lstStyle/>
          <a:p>
            <a:r>
              <a:rPr lang="de-DE" dirty="0" smtClean="0"/>
              <a:t>Nutzung der GW-Oberfläche I</a:t>
            </a:r>
            <a:endParaRPr lang="de-DE" dirty="0"/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4294967295"/>
          </p:nvPr>
        </p:nvSpPr>
        <p:spPr>
          <a:xfrm>
            <a:off x="322913" y="1320014"/>
            <a:ext cx="5283407" cy="5405578"/>
          </a:xfrm>
          <a:prstGeom prst="rect">
            <a:avLst/>
          </a:prstGeom>
        </p:spPr>
        <p:txBody>
          <a:bodyPr numCol="1"/>
          <a:lstStyle/>
          <a:p>
            <a:pPr marL="0" indent="0">
              <a:buNone/>
            </a:pPr>
            <a:r>
              <a:rPr lang="de-DE" sz="2400" dirty="0" smtClean="0"/>
              <a:t>Anwendung in </a:t>
            </a:r>
            <a:r>
              <a:rPr lang="de-DE" sz="2400" b="1" dirty="0" smtClean="0">
                <a:solidFill>
                  <a:srgbClr val="0070C0"/>
                </a:solidFill>
                <a:latin typeface="Bernard MT Condensed" panose="02050806060905020404" pitchFamily="18" charset="0"/>
              </a:rPr>
              <a:t>GROWA+ NRW 2027</a:t>
            </a:r>
            <a:r>
              <a:rPr lang="de-DE" sz="2400" dirty="0" smtClean="0"/>
              <a:t>:</a:t>
            </a:r>
          </a:p>
          <a:p>
            <a:pPr marL="0" indent="0">
              <a:buNone/>
            </a:pPr>
            <a:endParaRPr lang="de-DE" sz="2400" dirty="0" smtClean="0"/>
          </a:p>
          <a:p>
            <a:r>
              <a:rPr lang="de-DE" sz="2400" dirty="0" smtClean="0"/>
              <a:t>zur </a:t>
            </a:r>
            <a:r>
              <a:rPr lang="de-DE" sz="2400" dirty="0"/>
              <a:t>Berechnung der Mächtigkeit </a:t>
            </a:r>
            <a:r>
              <a:rPr lang="de-DE" sz="2400" dirty="0" smtClean="0"/>
              <a:t>der Grundwasserüberdeckung </a:t>
            </a:r>
            <a:r>
              <a:rPr lang="de-DE" sz="2400" dirty="0"/>
              <a:t>bei </a:t>
            </a:r>
            <a:r>
              <a:rPr lang="de-DE" sz="2400" dirty="0" smtClean="0"/>
              <a:t>der Berechnung </a:t>
            </a:r>
            <a:r>
              <a:rPr lang="de-DE" sz="2400" dirty="0"/>
              <a:t>von Verweilzeiten in </a:t>
            </a:r>
            <a:r>
              <a:rPr lang="de-DE" sz="2400" dirty="0" smtClean="0"/>
              <a:t>der ungesättigten Zone</a:t>
            </a:r>
          </a:p>
          <a:p>
            <a:endParaRPr lang="de-DE" sz="2400" dirty="0"/>
          </a:p>
          <a:p>
            <a:r>
              <a:rPr lang="de-DE" sz="2400" dirty="0" smtClean="0"/>
              <a:t>zur </a:t>
            </a:r>
            <a:r>
              <a:rPr lang="de-DE" sz="2400" dirty="0"/>
              <a:t>Berechnung von </a:t>
            </a:r>
            <a:r>
              <a:rPr lang="de-DE" sz="2400" dirty="0" smtClean="0"/>
              <a:t>hydraulischen Gradienten </a:t>
            </a:r>
            <a:r>
              <a:rPr lang="de-DE" sz="2400" dirty="0"/>
              <a:t>bei der Berechnung </a:t>
            </a:r>
            <a:r>
              <a:rPr lang="de-DE" sz="2400" dirty="0" smtClean="0"/>
              <a:t>von Fließzeiten </a:t>
            </a:r>
            <a:r>
              <a:rPr lang="de-DE" sz="2400" dirty="0"/>
              <a:t>im oberen </a:t>
            </a:r>
            <a:r>
              <a:rPr lang="de-DE" sz="2400" dirty="0" err="1" smtClean="0"/>
              <a:t>Aquifer</a:t>
            </a:r>
            <a:endParaRPr lang="de-DE" sz="2400" dirty="0" smtClean="0"/>
          </a:p>
          <a:p>
            <a:endParaRPr lang="de-DE" sz="2400" dirty="0"/>
          </a:p>
          <a:p>
            <a:r>
              <a:rPr lang="de-DE" sz="2400" dirty="0" smtClean="0"/>
              <a:t>Verwendung in </a:t>
            </a:r>
            <a:r>
              <a:rPr lang="de-DE" sz="2400" dirty="0" err="1" smtClean="0"/>
              <a:t>mGROWA</a:t>
            </a: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233369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701" y="0"/>
            <a:ext cx="1850298" cy="854751"/>
          </a:xfrm>
          <a:prstGeom prst="rect">
            <a:avLst/>
          </a:prstGeom>
        </p:spPr>
      </p:pic>
      <p:sp>
        <p:nvSpPr>
          <p:cNvPr id="3" name="Foliennummernplatzhalt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F2DFB4-3A6B-0D40-BE1C-30F02DD12951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536576" y="538163"/>
            <a:ext cx="8245474" cy="504759"/>
          </a:xfrm>
        </p:spPr>
        <p:txBody>
          <a:bodyPr/>
          <a:lstStyle/>
          <a:p>
            <a:r>
              <a:rPr lang="de-DE" dirty="0" smtClean="0"/>
              <a:t>Nutzung GW-Oberfläche II </a:t>
            </a:r>
            <a:endParaRPr lang="de-DE" dirty="0"/>
          </a:p>
        </p:txBody>
      </p:sp>
      <p:sp>
        <p:nvSpPr>
          <p:cNvPr id="11" name="Textplatzhalter 11"/>
          <p:cNvSpPr>
            <a:spLocks noGrp="1"/>
          </p:cNvSpPr>
          <p:nvPr>
            <p:ph type="body" sz="quarter" idx="4294967295"/>
          </p:nvPr>
        </p:nvSpPr>
        <p:spPr>
          <a:xfrm>
            <a:off x="322914" y="1320014"/>
            <a:ext cx="8282924" cy="5405578"/>
          </a:xfrm>
          <a:prstGeom prst="rect">
            <a:avLst/>
          </a:prstGeom>
        </p:spPr>
        <p:txBody>
          <a:bodyPr numCol="1"/>
          <a:lstStyle/>
          <a:p>
            <a:pPr marL="0" indent="0">
              <a:buNone/>
            </a:pPr>
            <a:r>
              <a:rPr lang="de-DE" sz="2400" smtClean="0"/>
              <a:t>Weitere mögliche Anwendungen</a:t>
            </a:r>
            <a:r>
              <a:rPr lang="de-DE" sz="2400" dirty="0" smtClean="0"/>
              <a:t>:</a:t>
            </a:r>
          </a:p>
          <a:p>
            <a:pPr marL="0" indent="0">
              <a:buNone/>
            </a:pPr>
            <a:endParaRPr lang="de-DE" sz="2400" dirty="0" smtClean="0"/>
          </a:p>
          <a:p>
            <a:r>
              <a:rPr lang="de-DE" sz="2400" dirty="0" smtClean="0"/>
              <a:t>Grundwasserstand im Festgesteinsbereich </a:t>
            </a:r>
          </a:p>
          <a:p>
            <a:r>
              <a:rPr lang="de-DE" sz="2400" dirty="0" smtClean="0"/>
              <a:t>Grundwasserfließrichtung, Wasserscheiden  </a:t>
            </a:r>
          </a:p>
          <a:p>
            <a:r>
              <a:rPr lang="de-DE" sz="2400" dirty="0"/>
              <a:t>Abschätzung oder Plausibilisierung von regionalen Wasserbilanzen</a:t>
            </a:r>
            <a:endParaRPr lang="de-DE" sz="2400" dirty="0" smtClean="0"/>
          </a:p>
          <a:p>
            <a:r>
              <a:rPr lang="de-DE" sz="2400" dirty="0" smtClean="0"/>
              <a:t>Randbedingung für andere GW-Modelle</a:t>
            </a:r>
          </a:p>
          <a:p>
            <a:r>
              <a:rPr lang="de-DE" sz="2400" dirty="0" smtClean="0"/>
              <a:t>Mögliche Grundlage zur Ableitung weiterer </a:t>
            </a:r>
            <a:r>
              <a:rPr lang="de-DE" sz="2400" dirty="0" err="1" smtClean="0"/>
              <a:t>Grundwasserstandsszenarien</a:t>
            </a:r>
            <a:r>
              <a:rPr lang="de-DE" sz="2400" dirty="0" smtClean="0"/>
              <a:t> </a:t>
            </a:r>
            <a:r>
              <a:rPr lang="de-DE" sz="2400" dirty="0" smtClean="0">
                <a:sym typeface="Wingdings" panose="05000000000000000000" pitchFamily="2" charset="2"/>
              </a:rPr>
              <a:t> niedriger / hoher Grundwasserstand; </a:t>
            </a:r>
            <a:r>
              <a:rPr lang="de-DE" sz="2400" dirty="0" err="1" smtClean="0">
                <a:sym typeface="Wingdings" panose="05000000000000000000" pitchFamily="2" charset="2"/>
              </a:rPr>
              <a:t>instationäre</a:t>
            </a:r>
            <a:r>
              <a:rPr lang="de-DE" sz="2400" dirty="0" smtClean="0">
                <a:sym typeface="Wingdings" panose="05000000000000000000" pitchFamily="2" charset="2"/>
              </a:rPr>
              <a:t> Kalibrierung </a:t>
            </a: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31064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NUV_PowerPoint_Master_Umwelt_vorlage">
  <a:themeElements>
    <a:clrScheme name="LANUV">
      <a:dk1>
        <a:srgbClr val="3C3C3C"/>
      </a:dk1>
      <a:lt1>
        <a:srgbClr val="DADADA"/>
      </a:lt1>
      <a:dk2>
        <a:srgbClr val="9D9D9D"/>
      </a:dk2>
      <a:lt2>
        <a:srgbClr val="FFFFFF"/>
      </a:lt2>
      <a:accent1>
        <a:srgbClr val="575757"/>
      </a:accent1>
      <a:accent2>
        <a:srgbClr val="E84E0F"/>
      </a:accent2>
      <a:accent3>
        <a:srgbClr val="F39200"/>
      </a:accent3>
      <a:accent4>
        <a:srgbClr val="AFCA0B"/>
      </a:accent4>
      <a:accent5>
        <a:srgbClr val="009FE3"/>
      </a:accent5>
      <a:accent6>
        <a:srgbClr val="003063"/>
      </a:accent6>
      <a:hlink>
        <a:srgbClr val="0000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LANUV_PowerPoint_Master_Umwelt_vorlage</Template>
  <TotalTime>0</TotalTime>
  <Words>517</Words>
  <Application>Microsoft Office PowerPoint</Application>
  <PresentationFormat>Bildschirmpräsentation (4:3)</PresentationFormat>
  <Paragraphs>122</Paragraphs>
  <Slides>8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Arial</vt:lpstr>
      <vt:lpstr>Arial Hebrew</vt:lpstr>
      <vt:lpstr>Bernard MT Condensed</vt:lpstr>
      <vt:lpstr>Calibri</vt:lpstr>
      <vt:lpstr>Lucida Grande</vt:lpstr>
      <vt:lpstr>Symbol</vt:lpstr>
      <vt:lpstr>Wingdings</vt:lpstr>
      <vt:lpstr>LANUV_PowerPoint_Master_Umwelt_vorlage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michel</dc:creator>
  <cp:lastModifiedBy>Bergmann, Dr., Sabine</cp:lastModifiedBy>
  <cp:revision>373</cp:revision>
  <cp:lastPrinted>2018-12-18T09:21:21Z</cp:lastPrinted>
  <dcterms:created xsi:type="dcterms:W3CDTF">2018-03-03T11:11:14Z</dcterms:created>
  <dcterms:modified xsi:type="dcterms:W3CDTF">2022-12-09T16:35:34Z</dcterms:modified>
</cp:coreProperties>
</file>